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453" r:id="rId3"/>
    <p:sldId id="486" r:id="rId4"/>
    <p:sldId id="479" r:id="rId5"/>
    <p:sldId id="469" r:id="rId6"/>
    <p:sldId id="482" r:id="rId7"/>
    <p:sldId id="487" r:id="rId8"/>
    <p:sldId id="470" r:id="rId9"/>
    <p:sldId id="471" r:id="rId10"/>
    <p:sldId id="483" r:id="rId11"/>
    <p:sldId id="472" r:id="rId12"/>
    <p:sldId id="484" r:id="rId13"/>
    <p:sldId id="488" r:id="rId14"/>
    <p:sldId id="491" r:id="rId15"/>
    <p:sldId id="489" r:id="rId16"/>
    <p:sldId id="490" r:id="rId17"/>
    <p:sldId id="485"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70AD47"/>
    <a:srgbClr val="FFFF99"/>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22"/>
    <p:restoredTop sz="79123" autoAdjust="0"/>
  </p:normalViewPr>
  <p:slideViewPr>
    <p:cSldViewPr snapToGrid="0" snapToObjects="1">
      <p:cViewPr varScale="1">
        <p:scale>
          <a:sx n="92" d="100"/>
          <a:sy n="92" d="100"/>
        </p:scale>
        <p:origin x="840"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40870-534C-46E9-ADCD-2F266799DA52}" type="datetimeFigureOut">
              <a:rPr lang="en-US" smtClean="0"/>
              <a:t>10/27/2018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6AC3C-2068-4A88-982F-9859BB4885A0}" type="slidenum">
              <a:rPr lang="en-US" smtClean="0"/>
              <a:t>‹#›</a:t>
            </a:fld>
            <a:endParaRPr lang="en-US"/>
          </a:p>
        </p:txBody>
      </p:sp>
    </p:spTree>
    <p:extLst>
      <p:ext uri="{BB962C8B-B14F-4D97-AF65-F5344CB8AC3E}">
        <p14:creationId xmlns:p14="http://schemas.microsoft.com/office/powerpoint/2010/main" val="166151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exploration is the initial step in data analysis, where the user examines the data to get an understanding of the data and to find patterns. In this presentation, various methods for data explorations are introduced and their implementation in R is discussed.</a:t>
            </a:r>
          </a:p>
        </p:txBody>
      </p:sp>
      <p:sp>
        <p:nvSpPr>
          <p:cNvPr id="4" name="Slide Number Placeholder 3"/>
          <p:cNvSpPr>
            <a:spLocks noGrp="1"/>
          </p:cNvSpPr>
          <p:nvPr>
            <p:ph type="sldNum" sz="quarter" idx="10"/>
          </p:nvPr>
        </p:nvSpPr>
        <p:spPr/>
        <p:txBody>
          <a:bodyPr/>
          <a:lstStyle/>
          <a:p>
            <a:fld id="{AD06AC3C-2068-4A88-982F-9859BB4885A0}" type="slidenum">
              <a:rPr lang="en-US" smtClean="0"/>
              <a:t>1</a:t>
            </a:fld>
            <a:endParaRPr lang="en-US"/>
          </a:p>
        </p:txBody>
      </p:sp>
    </p:spTree>
    <p:extLst>
      <p:ext uri="{BB962C8B-B14F-4D97-AF65-F5344CB8AC3E}">
        <p14:creationId xmlns:p14="http://schemas.microsoft.com/office/powerpoint/2010/main" val="350460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consider a few visualization examples here. For this example, we will be using the car seats data frame, which is a part of the ISLR package. The car seat dataset contains sales of child car seats at 400 different stores. So let’s examine the variables included in the dataset. The first variable is “sales”, which is the unit sales in thousands at each location. The “</a:t>
            </a:r>
            <a:r>
              <a:rPr lang="en-US" sz="1200" kern="1200" dirty="0" err="1">
                <a:solidFill>
                  <a:schemeClr val="tx1"/>
                </a:solidFill>
                <a:effectLst/>
                <a:latin typeface="+mn-lt"/>
                <a:ea typeface="+mn-ea"/>
                <a:cs typeface="+mn-cs"/>
              </a:rPr>
              <a:t>comprice</a:t>
            </a:r>
            <a:r>
              <a:rPr lang="en-US" sz="1200" kern="1200" dirty="0">
                <a:solidFill>
                  <a:schemeClr val="tx1"/>
                </a:solidFill>
                <a:effectLst/>
                <a:latin typeface="+mn-lt"/>
                <a:ea typeface="+mn-ea"/>
                <a:cs typeface="+mn-cs"/>
              </a:rPr>
              <a:t>” is the price charged by the competitor at each location, we also have the income which refers to the community income level in thousands of dollars. Advertising refers to the local advertising budget for the company at each location in thousands of dollars.  </a:t>
            </a:r>
          </a:p>
          <a:p>
            <a:pPr algn="l"/>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10</a:t>
            </a:fld>
            <a:endParaRPr lang="en-US"/>
          </a:p>
        </p:txBody>
      </p:sp>
    </p:spTree>
    <p:extLst>
      <p:ext uri="{BB962C8B-B14F-4D97-AF65-F5344CB8AC3E}">
        <p14:creationId xmlns:p14="http://schemas.microsoft.com/office/powerpoint/2010/main" val="184585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is the Population size in region (in thousands)</a:t>
            </a:r>
          </a:p>
          <a:p>
            <a:r>
              <a:rPr lang="en-US" dirty="0"/>
              <a:t>Price is the Price company charges for car seats at each site</a:t>
            </a:r>
          </a:p>
          <a:p>
            <a:r>
              <a:rPr lang="en-US" dirty="0" err="1"/>
              <a:t>ShelveLoc</a:t>
            </a:r>
            <a:r>
              <a:rPr lang="en-US" dirty="0"/>
              <a:t> is A factor with levels Bad, Good and Medium indicating the quality of the shelving location for the car seats at each site</a:t>
            </a:r>
          </a:p>
          <a:p>
            <a:r>
              <a:rPr lang="en-US" dirty="0"/>
              <a:t>Age refers to the average age of the local population</a:t>
            </a:r>
          </a:p>
          <a:p>
            <a:r>
              <a:rPr lang="en-US" dirty="0"/>
              <a:t>Education is the Education level at each location</a:t>
            </a:r>
          </a:p>
          <a:p>
            <a:r>
              <a:rPr lang="en-US" dirty="0"/>
              <a:t>Urban is A factor with levels No and Yes to indicate whether the store is in an urban or rural location</a:t>
            </a:r>
          </a:p>
          <a:p>
            <a:r>
              <a:rPr lang="en-US" dirty="0"/>
              <a:t>USA is another factor with levels No and Yes to indicate whether the store is in the US or not</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11</a:t>
            </a:fld>
            <a:endParaRPr lang="en-US"/>
          </a:p>
        </p:txBody>
      </p:sp>
    </p:spTree>
    <p:extLst>
      <p:ext uri="{BB962C8B-B14F-4D97-AF65-F5344CB8AC3E}">
        <p14:creationId xmlns:p14="http://schemas.microsoft.com/office/powerpoint/2010/main" val="13585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can see the correlation plot of all the numerical variables in the car seat data frame. In order to compile the correlation metrics, we first need to select the numerical variables in the car seat data frame. To do that, we pass the car seat data frame to the select function and we identify the variables of interest. In this case we need all variables except for “</a:t>
            </a:r>
            <a:r>
              <a:rPr lang="en-US" sz="1200" kern="1200" dirty="0" err="1">
                <a:solidFill>
                  <a:schemeClr val="tx1"/>
                </a:solidFill>
                <a:effectLst/>
                <a:latin typeface="+mn-lt"/>
                <a:ea typeface="+mn-ea"/>
                <a:cs typeface="+mn-cs"/>
              </a:rPr>
              <a:t>shelvloc</a:t>
            </a:r>
            <a:r>
              <a:rPr lang="en-US" sz="1200" kern="1200" dirty="0">
                <a:solidFill>
                  <a:schemeClr val="tx1"/>
                </a:solidFill>
                <a:effectLst/>
                <a:latin typeface="+mn-lt"/>
                <a:ea typeface="+mn-ea"/>
                <a:cs typeface="+mn-cs"/>
              </a:rPr>
              <a:t>,” “Urban” and “US.” And we can say “select minus one of </a:t>
            </a:r>
            <a:r>
              <a:rPr lang="en-US" sz="1200" kern="1200" dirty="0" err="1">
                <a:solidFill>
                  <a:schemeClr val="tx1"/>
                </a:solidFill>
                <a:effectLst/>
                <a:latin typeface="+mn-lt"/>
                <a:ea typeface="+mn-ea"/>
                <a:cs typeface="+mn-cs"/>
              </a:rPr>
              <a:t>ShelveLoc</a:t>
            </a:r>
            <a:r>
              <a:rPr lang="en-US" sz="1200" kern="1200" dirty="0">
                <a:solidFill>
                  <a:schemeClr val="tx1"/>
                </a:solidFill>
                <a:effectLst/>
                <a:latin typeface="+mn-lt"/>
                <a:ea typeface="+mn-ea"/>
                <a:cs typeface="+mn-cs"/>
              </a:rPr>
              <a:t> Urban US.” What the function does is to drop the particular variables we have indicated, and it will restore the rest of the variables data frame called </a:t>
            </a:r>
            <a:r>
              <a:rPr lang="en-US" sz="1200" kern="1200" dirty="0" err="1">
                <a:solidFill>
                  <a:schemeClr val="tx1"/>
                </a:solidFill>
                <a:effectLst/>
                <a:latin typeface="+mn-lt"/>
                <a:ea typeface="+mn-ea"/>
                <a:cs typeface="+mn-cs"/>
              </a:rPr>
              <a:t>carseats_num</a:t>
            </a:r>
            <a:r>
              <a:rPr lang="en-US" sz="1200" kern="1200" dirty="0">
                <a:solidFill>
                  <a:schemeClr val="tx1"/>
                </a:solidFill>
                <a:effectLst/>
                <a:latin typeface="+mn-lt"/>
                <a:ea typeface="+mn-ea"/>
                <a:cs typeface="+mn-cs"/>
              </a:rPr>
              <a:t> now we can calculate the correlation metrics for the </a:t>
            </a:r>
            <a:r>
              <a:rPr lang="en-US" sz="1200" kern="1200" dirty="0" err="1">
                <a:solidFill>
                  <a:schemeClr val="tx1"/>
                </a:solidFill>
                <a:effectLst/>
                <a:latin typeface="+mn-lt"/>
                <a:ea typeface="+mn-ea"/>
                <a:cs typeface="+mn-cs"/>
              </a:rPr>
              <a:t>carseats_num</a:t>
            </a:r>
            <a:r>
              <a:rPr lang="en-US" sz="1200" kern="1200" dirty="0">
                <a:solidFill>
                  <a:schemeClr val="tx1"/>
                </a:solidFill>
                <a:effectLst/>
                <a:latin typeface="+mn-lt"/>
                <a:ea typeface="+mn-ea"/>
                <a:cs typeface="+mn-cs"/>
              </a:rPr>
              <a:t> data frame and plot using the core plot function. The results are show in here as well. As we can see, on the diagonal, we have of correlation values equal to 1, which are color coated with dark blue because the correlation of each variable with its own would be 1. Also, as you might of noticed, the correlation metrics is shown to be symmetrical, because as we know the correlation of X and Y is equal to correlation of Y and X. We can also see some strong correlations, for example, there is a strong correlation between the price, and the competitor price. Also, we can see a strong negative correlation between price and sales; generally the higher the price, the lower the sale.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12</a:t>
            </a:fld>
            <a:endParaRPr lang="en-US"/>
          </a:p>
        </p:txBody>
      </p:sp>
    </p:spTree>
    <p:extLst>
      <p:ext uri="{BB962C8B-B14F-4D97-AF65-F5344CB8AC3E}">
        <p14:creationId xmlns:p14="http://schemas.microsoft.com/office/powerpoint/2010/main" val="2602656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also use a scatterplot to see the relationships between 2 variables. In this case we are interested in seeing the relationship between the price and the sales. So the plot function can be used to show the scatterplots. In this case the first argument would be the axis and the second argument would be the y axis. So in this case we have plot </a:t>
            </a:r>
            <a:r>
              <a:rPr lang="en-US" sz="1200" kern="1200" dirty="0" err="1">
                <a:solidFill>
                  <a:schemeClr val="tx1"/>
                </a:solidFill>
                <a:effectLst/>
                <a:latin typeface="+mn-lt"/>
                <a:ea typeface="+mn-ea"/>
                <a:cs typeface="+mn-cs"/>
              </a:rPr>
              <a:t>Carseat_num$Price</a:t>
            </a:r>
            <a:r>
              <a:rPr lang="en-US" sz="1200" kern="1200" dirty="0">
                <a:solidFill>
                  <a:schemeClr val="tx1"/>
                </a:solidFill>
                <a:effectLst/>
                <a:latin typeface="+mn-lt"/>
                <a:ea typeface="+mn-ea"/>
                <a:cs typeface="+mn-cs"/>
              </a:rPr>
              <a:t> comma </a:t>
            </a:r>
            <a:r>
              <a:rPr lang="en-US" sz="1200" kern="1200" dirty="0" err="1">
                <a:solidFill>
                  <a:schemeClr val="tx1"/>
                </a:solidFill>
                <a:effectLst/>
                <a:latin typeface="+mn-lt"/>
                <a:ea typeface="+mn-ea"/>
                <a:cs typeface="+mn-cs"/>
              </a:rPr>
              <a:t>Carseats_num$sales</a:t>
            </a:r>
            <a:r>
              <a:rPr lang="en-US" sz="1200" kern="1200" dirty="0">
                <a:solidFill>
                  <a:schemeClr val="tx1"/>
                </a:solidFill>
                <a:effectLst/>
                <a:latin typeface="+mn-lt"/>
                <a:ea typeface="+mn-ea"/>
                <a:cs typeface="+mn-cs"/>
              </a:rPr>
              <a:t>. As you can see the growth already shows a negative correlation between the 2 variables. So the data points are plotted individually, and a general negative trend ca be spotted from the figure.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13</a:t>
            </a:fld>
            <a:endParaRPr lang="en-US"/>
          </a:p>
        </p:txBody>
      </p:sp>
    </p:spTree>
    <p:extLst>
      <p:ext uri="{BB962C8B-B14F-4D97-AF65-F5344CB8AC3E}">
        <p14:creationId xmlns:p14="http://schemas.microsoft.com/office/powerpoint/2010/main" val="4237410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pairs function can be used to show the scatterplots for every pair of the numerical and categorical variables in the data frame. In this case, the plot shows the relationship between sales, competitor price, income and advertising. The pairs function is specifically useful to spot potential trends that might exist in the data frame.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14</a:t>
            </a:fld>
            <a:endParaRPr lang="en-US"/>
          </a:p>
        </p:txBody>
      </p:sp>
    </p:spTree>
    <p:extLst>
      <p:ext uri="{BB962C8B-B14F-4D97-AF65-F5344CB8AC3E}">
        <p14:creationId xmlns:p14="http://schemas.microsoft.com/office/powerpoint/2010/main" val="381588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Histogram can be created using the </a:t>
            </a:r>
            <a:r>
              <a:rPr lang="en-US" dirty="0" err="1"/>
              <a:t>hist</a:t>
            </a:r>
            <a:r>
              <a:rPr lang="en-US" dirty="0"/>
              <a:t>() function in R. This function takes in a vector of values for which the histogram is plotted. </a:t>
            </a:r>
          </a:p>
          <a:p>
            <a:r>
              <a:rPr lang="en-US" sz="1200" b="0" i="0" kern="1200" dirty="0">
                <a:solidFill>
                  <a:schemeClr val="tx1"/>
                </a:solidFill>
                <a:effectLst/>
                <a:latin typeface="+mn-lt"/>
                <a:ea typeface="+mn-ea"/>
                <a:cs typeface="+mn-cs"/>
              </a:rPr>
              <a:t>The frequency distribution histogram is plotted vertically as a chart with bars that represent numbers of observations within certain ranges of values.</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15</a:t>
            </a:fld>
            <a:endParaRPr lang="en-US"/>
          </a:p>
        </p:txBody>
      </p:sp>
    </p:spTree>
    <p:extLst>
      <p:ext uri="{BB962C8B-B14F-4D97-AF65-F5344CB8AC3E}">
        <p14:creationId xmlns:p14="http://schemas.microsoft.com/office/powerpoint/2010/main" val="1485135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Finally, the boxplot function can be use to create</a:t>
            </a:r>
            <a:r>
              <a:rPr lang="en-US" sz="1200" b="1" i="0" kern="1200" baseline="0" dirty="0">
                <a:solidFill>
                  <a:schemeClr val="tx1"/>
                </a:solidFill>
                <a:effectLst/>
                <a:latin typeface="+mn-lt"/>
                <a:ea typeface="+mn-ea"/>
                <a:cs typeface="+mn-cs"/>
              </a:rPr>
              <a:t> the box plot of a numeric vector.</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 Box Plot is the visual representation of the statistical summary of a given data set</a:t>
            </a:r>
            <a:r>
              <a:rPr lang="en-US" sz="1200" b="1" i="0" kern="1200" baseline="0" dirty="0">
                <a:solidFill>
                  <a:schemeClr val="tx1"/>
                </a:solidFill>
                <a:effectLst/>
                <a:latin typeface="+mn-lt"/>
                <a:ea typeface="+mn-ea"/>
                <a:cs typeface="+mn-cs"/>
              </a:rPr>
              <a:t> including the min, max, median and the 1</a:t>
            </a:r>
            <a:r>
              <a:rPr lang="en-US" sz="1200" b="1" i="0" kern="1200" baseline="30000" dirty="0">
                <a:solidFill>
                  <a:schemeClr val="tx1"/>
                </a:solidFill>
                <a:effectLst/>
                <a:latin typeface="+mn-lt"/>
                <a:ea typeface="+mn-ea"/>
                <a:cs typeface="+mn-cs"/>
              </a:rPr>
              <a:t>st</a:t>
            </a:r>
            <a:r>
              <a:rPr lang="en-US" sz="1200" b="1" i="0" kern="1200" baseline="0" dirty="0">
                <a:solidFill>
                  <a:schemeClr val="tx1"/>
                </a:solidFill>
                <a:effectLst/>
                <a:latin typeface="+mn-lt"/>
                <a:ea typeface="+mn-ea"/>
                <a:cs typeface="+mn-cs"/>
              </a:rPr>
              <a:t> and 3</a:t>
            </a:r>
            <a:r>
              <a:rPr lang="en-US" sz="1200" b="1" i="0" kern="1200" baseline="30000" dirty="0">
                <a:solidFill>
                  <a:schemeClr val="tx1"/>
                </a:solidFill>
                <a:effectLst/>
                <a:latin typeface="+mn-lt"/>
                <a:ea typeface="+mn-ea"/>
                <a:cs typeface="+mn-cs"/>
              </a:rPr>
              <a:t>rd</a:t>
            </a:r>
            <a:r>
              <a:rPr lang="en-US" sz="1200" b="1" i="0" kern="1200" baseline="0" dirty="0">
                <a:solidFill>
                  <a:schemeClr val="tx1"/>
                </a:solidFill>
                <a:effectLst/>
                <a:latin typeface="+mn-lt"/>
                <a:ea typeface="+mn-ea"/>
                <a:cs typeface="+mn-cs"/>
              </a:rPr>
              <a:t> quartiles.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16</a:t>
            </a:fld>
            <a:endParaRPr lang="en-US"/>
          </a:p>
        </p:txBody>
      </p:sp>
    </p:spTree>
    <p:extLst>
      <p:ext uri="{BB962C8B-B14F-4D97-AF65-F5344CB8AC3E}">
        <p14:creationId xmlns:p14="http://schemas.microsoft.com/office/powerpoint/2010/main" val="3051620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for 10 seconds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17</a:t>
            </a:fld>
            <a:endParaRPr lang="en-US"/>
          </a:p>
        </p:txBody>
      </p:sp>
    </p:spTree>
    <p:extLst>
      <p:ext uri="{BB962C8B-B14F-4D97-AF65-F5344CB8AC3E}">
        <p14:creationId xmlns:p14="http://schemas.microsoft.com/office/powerpoint/2010/main" val="304704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exploration is the initial step in data analysis, where users explore a large data set in an unstructured way to uncover initial patterns, and to find and understand the characteristics of the data. This process is not meant to reveal every bit of information in a dataset, but rather, it helps create a broad picture of important trends and major points to study in greater detail.</a:t>
            </a:r>
          </a:p>
          <a:p>
            <a:r>
              <a:rPr lang="en-US" sz="1200" kern="1200" dirty="0">
                <a:solidFill>
                  <a:schemeClr val="tx1"/>
                </a:solidFill>
                <a:effectLst/>
                <a:latin typeface="+mn-lt"/>
                <a:ea typeface="+mn-ea"/>
                <a:cs typeface="+mn-cs"/>
              </a:rPr>
              <a:t>Data exploration can use a combination of descriptive statistics and data visualization methods. Many times, data exploration uses visualization because it creates a more straightforward view of data sets than simply examining thousands of individual data points. </a:t>
            </a:r>
          </a:p>
          <a:p>
            <a:r>
              <a:rPr lang="en-US" sz="1200" kern="1200" dirty="0">
                <a:solidFill>
                  <a:schemeClr val="tx1"/>
                </a:solidFill>
                <a:effectLst/>
                <a:latin typeface="+mn-lt"/>
                <a:ea typeface="+mn-ea"/>
                <a:cs typeface="+mn-cs"/>
              </a:rPr>
              <a:t>This process makes deeper analysis easier because it can help target future searches and begin the process of excluding irrelevant data points and modelling routes that may turn up no results. More importantly, it helps build a familiarity with the existing information that makes finding better answers much easier.</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2</a:t>
            </a:fld>
            <a:endParaRPr lang="en-US"/>
          </a:p>
        </p:txBody>
      </p:sp>
    </p:spTree>
    <p:extLst>
      <p:ext uri="{BB962C8B-B14F-4D97-AF65-F5344CB8AC3E}">
        <p14:creationId xmlns:p14="http://schemas.microsoft.com/office/powerpoint/2010/main" val="245017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have seen earlier, descriptive statistics can reveal very useful insight about the data. For numerical variables, common descriptive statistics include the mean, the standard deviation, the quartiles, and the median of the data. Frequency tables are commonly used for categorical variables. Frequency is a measure of the number of occurrences of a particular value in a given dataset. A frequency table is a method of organizing raw data in a compact form by displaying a series of values together with their frequencies.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3</a:t>
            </a:fld>
            <a:endParaRPr lang="en-US"/>
          </a:p>
        </p:txBody>
      </p:sp>
    </p:spTree>
    <p:extLst>
      <p:ext uri="{BB962C8B-B14F-4D97-AF65-F5344CB8AC3E}">
        <p14:creationId xmlns:p14="http://schemas.microsoft.com/office/powerpoint/2010/main" val="1550609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its name implies, the summary function in R is an efficient way of calculating the summary of the whole data frame. For numerical variables, the summary function calculates the minimum, the first quartile, the median, the mean,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quartile, and the maximum value of the data. For categorical variables, the summary function provides the name of all the levels, and the frequency of their occurrence in the data frame. Lets consider an example in here. Here we are looking at the wage data frame. The variables that are printed are year, age, marital status, and race. Year and age, as we can see, the quartile value, plus the mean value are shown. But as for marital status and race, which are categorical variables, we can see that the levels are printed, as well as the number of occurrences of each of the levels in the data frames.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4</a:t>
            </a:fld>
            <a:endParaRPr lang="en-US"/>
          </a:p>
        </p:txBody>
      </p:sp>
    </p:spTree>
    <p:extLst>
      <p:ext uri="{BB962C8B-B14F-4D97-AF65-F5344CB8AC3E}">
        <p14:creationId xmlns:p14="http://schemas.microsoft.com/office/powerpoint/2010/main" val="1816684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saaply</a:t>
            </a:r>
            <a:r>
              <a:rPr lang="en-US" sz="1200" kern="1200" dirty="0">
                <a:solidFill>
                  <a:schemeClr val="tx1"/>
                </a:solidFill>
                <a:effectLst/>
                <a:latin typeface="+mn-lt"/>
                <a:ea typeface="+mn-ea"/>
                <a:cs typeface="+mn-cs"/>
              </a:rPr>
              <a:t>” is an interesting function that can be used to apply a given function to all columns of a data frame. The function allows crossing the data in a number of ways, and avoids an explicit use of __________ which can save time for computation as well as code development. Imagine that we want to calculate the standard deviation of the year, age, log of the wage and wage column in the wage data frame. In this case, you can first select these columns from the wage data frame using the select function from the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and then use the “</a:t>
            </a:r>
            <a:r>
              <a:rPr lang="en-US" sz="1200" kern="1200" dirty="0" err="1">
                <a:solidFill>
                  <a:schemeClr val="tx1"/>
                </a:solidFill>
                <a:effectLst/>
                <a:latin typeface="+mn-lt"/>
                <a:ea typeface="+mn-ea"/>
                <a:cs typeface="+mn-cs"/>
              </a:rPr>
              <a:t>sapply</a:t>
            </a:r>
            <a:r>
              <a:rPr lang="en-US" sz="1200" kern="1200" dirty="0">
                <a:solidFill>
                  <a:schemeClr val="tx1"/>
                </a:solidFill>
                <a:effectLst/>
                <a:latin typeface="+mn-lt"/>
                <a:ea typeface="+mn-ea"/>
                <a:cs typeface="+mn-cs"/>
              </a:rPr>
              <a:t>” to calculate standard deviation. Of course we can use the summarize function as well, but in that case, we need to explicitly name all the variables, which is tedious. </a:t>
            </a:r>
          </a:p>
          <a:p>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5</a:t>
            </a:fld>
            <a:endParaRPr lang="en-US"/>
          </a:p>
        </p:txBody>
      </p:sp>
    </p:spTree>
    <p:extLst>
      <p:ext uri="{BB962C8B-B14F-4D97-AF65-F5344CB8AC3E}">
        <p14:creationId xmlns:p14="http://schemas.microsoft.com/office/powerpoint/2010/main" val="2184593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examine the R implementation here. So first, we need to call the ISLR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libraries. After that we can explicitly specify the columns of interest as year, age, log of wage, and wage, and select those columns from the wage data frame.  You can store this in an intermediate variable called “temp” and then we can use the supply function to calculate SD for all the columns of the temp. in this case we can see the “</a:t>
            </a:r>
            <a:r>
              <a:rPr lang="en-US" sz="1200" kern="1200" dirty="0" err="1">
                <a:solidFill>
                  <a:schemeClr val="tx1"/>
                </a:solidFill>
                <a:effectLst/>
                <a:latin typeface="+mn-lt"/>
                <a:ea typeface="+mn-ea"/>
                <a:cs typeface="+mn-cs"/>
              </a:rPr>
              <a:t>sapply</a:t>
            </a:r>
            <a:r>
              <a:rPr lang="en-US" sz="1200" kern="1200" dirty="0">
                <a:solidFill>
                  <a:schemeClr val="tx1"/>
                </a:solidFill>
                <a:effectLst/>
                <a:latin typeface="+mn-lt"/>
                <a:ea typeface="+mn-ea"/>
                <a:cs typeface="+mn-cs"/>
              </a:rPr>
              <a:t>” temp is the input and the SD is the function which would be applied to every column of the temp variable. The results are printed here, so for example for the year, we can see that the standard deviation is 2.02. the more efficient way of doing this is to avoid creating the temp variable. We can use the piping as we discussed before. In this case wage will be passed through the select function, using the pipe operator and the select function will select the year, age, log of wage, and wage variables. The results will then be passed to the “</a:t>
            </a:r>
            <a:r>
              <a:rPr lang="en-US" sz="1200" kern="1200" dirty="0" err="1">
                <a:solidFill>
                  <a:schemeClr val="tx1"/>
                </a:solidFill>
                <a:effectLst/>
                <a:latin typeface="+mn-lt"/>
                <a:ea typeface="+mn-ea"/>
                <a:cs typeface="+mn-cs"/>
              </a:rPr>
              <a:t>sapply</a:t>
            </a:r>
            <a:r>
              <a:rPr lang="en-US" sz="1200" kern="1200" dirty="0">
                <a:solidFill>
                  <a:schemeClr val="tx1"/>
                </a:solidFill>
                <a:effectLst/>
                <a:latin typeface="+mn-lt"/>
                <a:ea typeface="+mn-ea"/>
                <a:cs typeface="+mn-cs"/>
              </a:rPr>
              <a:t>” function, again using the piper operator for the standard deviation or SD function applied to every column of the result.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6</a:t>
            </a:fld>
            <a:endParaRPr lang="en-US"/>
          </a:p>
        </p:txBody>
      </p:sp>
    </p:spTree>
    <p:extLst>
      <p:ext uri="{BB962C8B-B14F-4D97-AF65-F5344CB8AC3E}">
        <p14:creationId xmlns:p14="http://schemas.microsoft.com/office/powerpoint/2010/main" val="2168041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Two-way frequency tables are a visual representation of the possible relationships between two sets of categorical data. The categories are labeled at the top and the left side of the table, with the frequency information appearing in the interior cells of the table. </a:t>
            </a:r>
            <a:endParaRPr lang="en-US" dirty="0"/>
          </a:p>
        </p:txBody>
      </p:sp>
      <p:sp>
        <p:nvSpPr>
          <p:cNvPr id="4" name="Slide Number Placeholder 3"/>
          <p:cNvSpPr>
            <a:spLocks noGrp="1"/>
          </p:cNvSpPr>
          <p:nvPr>
            <p:ph type="sldNum" sz="quarter" idx="10"/>
          </p:nvPr>
        </p:nvSpPr>
        <p:spPr/>
        <p:txBody>
          <a:bodyPr/>
          <a:lstStyle/>
          <a:p>
            <a:fld id="{AD06AC3C-2068-4A88-982F-9859BB4885A0}" type="slidenum">
              <a:rPr lang="en-US" smtClean="0"/>
              <a:t>7</a:t>
            </a:fld>
            <a:endParaRPr lang="en-US"/>
          </a:p>
        </p:txBody>
      </p:sp>
    </p:spTree>
    <p:extLst>
      <p:ext uri="{BB962C8B-B14F-4D97-AF65-F5344CB8AC3E}">
        <p14:creationId xmlns:p14="http://schemas.microsoft.com/office/powerpoint/2010/main" val="3366725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an example. As discussed, if we are interested in the univariate frequency table for any particular column we can use the summary function. In this case, we are interested in understanding how many of the individuals in the dataset have health insurance. So we can say summary </a:t>
            </a:r>
            <a:r>
              <a:rPr lang="en-US" sz="1200" kern="1200" dirty="0" err="1">
                <a:solidFill>
                  <a:schemeClr val="tx1"/>
                </a:solidFill>
                <a:effectLst/>
                <a:latin typeface="+mn-lt"/>
                <a:ea typeface="+mn-ea"/>
                <a:cs typeface="+mn-cs"/>
              </a:rPr>
              <a:t>wage$healthinsurance</a:t>
            </a:r>
            <a:r>
              <a:rPr lang="en-US" sz="1200" kern="1200" dirty="0">
                <a:solidFill>
                  <a:schemeClr val="tx1"/>
                </a:solidFill>
                <a:effectLst/>
                <a:latin typeface="+mn-lt"/>
                <a:ea typeface="+mn-ea"/>
                <a:cs typeface="+mn-cs"/>
              </a:rPr>
              <a:t>. As we can see out of the 3000 individuals in the dataset, 2,083 individuals have health insurance and 917 individuals do not have any health insurance. We can also use table function for the univariate frequency table as well. However, the table function is even more useful when we are interested in understanding the 2 way frequency tables. In this example we are interested in seeing how many individuals have health insurance by considering their marital status as well. So table </a:t>
            </a:r>
            <a:r>
              <a:rPr lang="en-US" sz="1200" kern="1200" dirty="0" err="1">
                <a:solidFill>
                  <a:schemeClr val="tx1"/>
                </a:solidFill>
                <a:effectLst/>
                <a:latin typeface="+mn-lt"/>
                <a:ea typeface="+mn-ea"/>
                <a:cs typeface="+mn-cs"/>
              </a:rPr>
              <a:t>wage$healthinsurance</a:t>
            </a:r>
            <a:r>
              <a:rPr lang="en-US" sz="1200" kern="1200" dirty="0">
                <a:solidFill>
                  <a:schemeClr val="tx1"/>
                </a:solidFill>
                <a:effectLst/>
                <a:latin typeface="+mn-lt"/>
                <a:ea typeface="+mn-ea"/>
                <a:cs typeface="+mn-cs"/>
              </a:rPr>
              <a:t> comma </a:t>
            </a:r>
            <a:r>
              <a:rPr lang="en-US" sz="1200" kern="1200" dirty="0" err="1">
                <a:solidFill>
                  <a:schemeClr val="tx1"/>
                </a:solidFill>
                <a:effectLst/>
                <a:latin typeface="+mn-lt"/>
                <a:ea typeface="+mn-ea"/>
                <a:cs typeface="+mn-cs"/>
              </a:rPr>
              <a:t>wage$maritl</a:t>
            </a:r>
            <a:r>
              <a:rPr lang="en-US" sz="1200" kern="1200" dirty="0">
                <a:solidFill>
                  <a:schemeClr val="tx1"/>
                </a:solidFill>
                <a:effectLst/>
                <a:latin typeface="+mn-lt"/>
                <a:ea typeface="+mn-ea"/>
                <a:cs typeface="+mn-cs"/>
              </a:rPr>
              <a:t> gives us exactly the two  frequency table for health insurance and marital status. So, as we can see, among the never married population, 395 individuals have health insurance, while 253 individuals do not have health insurance. The frequencies are also shown for married, widowed, divorced, and separated individuals. </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8</a:t>
            </a:fld>
            <a:endParaRPr lang="en-US"/>
          </a:p>
        </p:txBody>
      </p:sp>
    </p:spTree>
    <p:extLst>
      <p:ext uri="{BB962C8B-B14F-4D97-AF65-F5344CB8AC3E}">
        <p14:creationId xmlns:p14="http://schemas.microsoft.com/office/powerpoint/2010/main" val="3920726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visualization techniques are widely used during the data exploration phase. Data visualization tools can help us better understand the data, and get a good understanding of the patterns that may exist in the data. They are also useful for spotting invalid data and exceptions, such as outliers that may exist in the data. So far we have examined some basic visualization methods such as histograms, scatterplots, boxplots, and correlation plots.</a:t>
            </a:r>
          </a:p>
          <a:p>
            <a:endParaRPr lang="en-US" dirty="0"/>
          </a:p>
        </p:txBody>
      </p:sp>
      <p:sp>
        <p:nvSpPr>
          <p:cNvPr id="4" name="Slide Number Placeholder 3"/>
          <p:cNvSpPr>
            <a:spLocks noGrp="1"/>
          </p:cNvSpPr>
          <p:nvPr>
            <p:ph type="sldNum" sz="quarter" idx="5"/>
          </p:nvPr>
        </p:nvSpPr>
        <p:spPr/>
        <p:txBody>
          <a:bodyPr/>
          <a:lstStyle/>
          <a:p>
            <a:fld id="{AD06AC3C-2068-4A88-982F-9859BB4885A0}" type="slidenum">
              <a:rPr lang="en-US" smtClean="0"/>
              <a:t>9</a:t>
            </a:fld>
            <a:endParaRPr lang="en-US"/>
          </a:p>
        </p:txBody>
      </p:sp>
    </p:spTree>
    <p:extLst>
      <p:ext uri="{BB962C8B-B14F-4D97-AF65-F5344CB8AC3E}">
        <p14:creationId xmlns:p14="http://schemas.microsoft.com/office/powerpoint/2010/main" val="825392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C3B8DE-DCD3-E844-A1CD-00ABD5C27D77}" type="datetimeFigureOut">
              <a:rPr lang="en-US" smtClean="0"/>
              <a:t>10/27/2018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10/27/2018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10/27/2018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10/27/2018</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1368" y="1118120"/>
            <a:ext cx="8080655" cy="2509748"/>
          </a:xfrm>
        </p:spPr>
        <p:txBody>
          <a:bodyPr/>
          <a:lstStyle/>
          <a:p>
            <a:r>
              <a:rPr lang="en-US" dirty="0"/>
              <a:t>Data Exploration</a:t>
            </a:r>
            <a:br>
              <a:rPr lang="en-US" dirty="0"/>
            </a:b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4_4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7975" y="4840288"/>
            <a:ext cx="487363" cy="487362"/>
          </a:xfrm>
          <a:prstGeom prst="rect">
            <a:avLst/>
          </a:prstGeom>
        </p:spPr>
      </p:pic>
    </p:spTree>
    <p:extLst>
      <p:ext uri="{BB962C8B-B14F-4D97-AF65-F5344CB8AC3E}">
        <p14:creationId xmlns:p14="http://schemas.microsoft.com/office/powerpoint/2010/main" val="342631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5" name="Rectangle 4"/>
          <p:cNvSpPr/>
          <p:nvPr/>
        </p:nvSpPr>
        <p:spPr>
          <a:xfrm>
            <a:off x="1578543" y="1289160"/>
            <a:ext cx="6872037" cy="2846933"/>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Warning: package 'ISLR' was built under R version 3.4.4</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Carseats</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Sales          </a:t>
            </a:r>
            <a:r>
              <a:rPr lang="en-US" sz="1400" dirty="0" err="1">
                <a:latin typeface="Consolas" panose="020B0609020204030204" pitchFamily="49" charset="0"/>
                <a:ea typeface="Cambria" panose="02040503050406030204" pitchFamily="18" charset="0"/>
                <a:cs typeface="Times New Roman" panose="02020603050405020304" pitchFamily="18" charset="0"/>
              </a:rPr>
              <a:t>CompPrice</a:t>
            </a:r>
            <a:r>
              <a:rPr lang="en-US" sz="1400" dirty="0">
                <a:latin typeface="Consolas" panose="020B0609020204030204" pitchFamily="49" charset="0"/>
                <a:ea typeface="Cambria" panose="02040503050406030204" pitchFamily="18" charset="0"/>
                <a:cs typeface="Times New Roman" panose="02020603050405020304" pitchFamily="18" charset="0"/>
              </a:rPr>
              <a:t>       Income        Advertising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 0.000   Min.   : 77   Min.   : 21.00   Min.   : 0.000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1st Qu.: 5.390   1st Qu.:115   1st Qu.: 42.75   1st Qu.: 0.000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Median : 7.490   Median :125   Median : 69.00   Median : 5.000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Mean   : 7.496   Mean   :125   Mean   : 68.66   Mean   : 6.635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3rd Qu.: 9.320   3rd Qu.:135   3rd Qu.: 91.00   3rd Qu.:12.000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Max.   :16.270   Max.   :175   Max.   :120.00   Max.   :29.000  </a:t>
            </a:r>
            <a:br>
              <a:rPr lang="en-US" sz="1400" dirty="0">
                <a:latin typeface="Consolas" panose="020B0609020204030204" pitchFamily="49" charset="0"/>
                <a:ea typeface="Cambria" panose="02040503050406030204" pitchFamily="18" charset="0"/>
                <a:cs typeface="Times New Roman" panose="02020603050405020304" pitchFamily="18" charset="0"/>
              </a:rPr>
            </a:b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4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7975" y="4552950"/>
            <a:ext cx="487363" cy="487363"/>
          </a:xfrm>
          <a:prstGeom prst="rect">
            <a:avLst/>
          </a:prstGeom>
        </p:spPr>
      </p:pic>
    </p:spTree>
    <p:extLst>
      <p:ext uri="{BB962C8B-B14F-4D97-AF65-F5344CB8AC3E}">
        <p14:creationId xmlns:p14="http://schemas.microsoft.com/office/powerpoint/2010/main" val="19301558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5" name="Content Placeholder 4"/>
          <p:cNvSpPr>
            <a:spLocks noGrp="1"/>
          </p:cNvSpPr>
          <p:nvPr>
            <p:ph sz="half" idx="1"/>
          </p:nvPr>
        </p:nvSpPr>
        <p:spPr>
          <a:xfrm>
            <a:off x="2094437" y="884172"/>
            <a:ext cx="6561883" cy="3756408"/>
          </a:xfrm>
        </p:spPr>
        <p:txBody>
          <a:bodyPr>
            <a:noAutofit/>
          </a:bodyPr>
          <a:lstStyle/>
          <a:p>
            <a:pPr>
              <a:buFont typeface="Wingdings" panose="05000000000000000000" pitchFamily="2" charset="2"/>
              <a:buChar char="§"/>
            </a:pPr>
            <a:endParaRPr lang="en-US" altLang="en-US" sz="2000" b="0" i="1" dirty="0">
              <a:solidFill>
                <a:schemeClr val="tx2">
                  <a:lumMod val="75000"/>
                </a:schemeClr>
              </a:solidFill>
              <a:latin typeface="Garamond" panose="02020404030301010803" pitchFamily="18" charset="0"/>
            </a:endParaRP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sp>
        <p:nvSpPr>
          <p:cNvPr id="3" name="Rectangle 2"/>
          <p:cNvSpPr/>
          <p:nvPr/>
        </p:nvSpPr>
        <p:spPr>
          <a:xfrm>
            <a:off x="1836420" y="1302871"/>
            <a:ext cx="6187440" cy="2677656"/>
          </a:xfrm>
          <a:prstGeom prst="rect">
            <a:avLst/>
          </a:prstGeom>
        </p:spPr>
        <p:txBody>
          <a:bodyPr wrap="square">
            <a:spAutoFit/>
          </a:bodyPr>
          <a:lstStyle/>
          <a:p>
            <a:pPr latinLnBrk="1">
              <a:spcAft>
                <a:spcPts val="1000"/>
              </a:spcAft>
            </a:pPr>
            <a:r>
              <a:rPr lang="en-US" sz="1200" dirty="0">
                <a:latin typeface="Consolas" panose="020B0609020204030204" pitchFamily="49" charset="0"/>
                <a:ea typeface="Cambria" panose="02040503050406030204" pitchFamily="18" charset="0"/>
                <a:cs typeface="Times New Roman" panose="02020603050405020304" pitchFamily="18" charset="0"/>
              </a:rPr>
              <a:t>##    Population        Price        </a:t>
            </a:r>
            <a:r>
              <a:rPr lang="en-US" sz="1200" dirty="0" err="1">
                <a:latin typeface="Consolas" panose="020B0609020204030204" pitchFamily="49" charset="0"/>
                <a:ea typeface="Cambria" panose="02040503050406030204" pitchFamily="18" charset="0"/>
                <a:cs typeface="Times New Roman" panose="02020603050405020304" pitchFamily="18" charset="0"/>
              </a:rPr>
              <a:t>ShelveLoc</a:t>
            </a:r>
            <a:r>
              <a:rPr lang="en-US" sz="1200" dirty="0">
                <a:latin typeface="Consolas" panose="020B0609020204030204" pitchFamily="49" charset="0"/>
                <a:ea typeface="Cambria" panose="02040503050406030204" pitchFamily="18" charset="0"/>
                <a:cs typeface="Times New Roman" panose="02020603050405020304" pitchFamily="18" charset="0"/>
              </a:rPr>
              <a:t>        Age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Min.   : 10.0   Min.   : 24.0   Bad   : 96   Min.   :25.00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1st Qu.:139.0   1st Qu.:100.0   Good  : 85   1st Qu.:39.75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Median :272.0   Median :117.0   Medium:219   Median :54.50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Mean   :264.8   Mean   :115.8                Mean   :53.32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3rd Qu.:398.5   3rd Qu.:131.0                3rd Qu.:66.00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Max.   :509.0   Max.   :191.0                Max.   :80.00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Education    Urban       US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Min.   :10.0   No :118   No :142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1st Qu.:12.0   Yes:282   Yes:258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Median :14.0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Mean   :13.9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3rd Qu.:16.0                      </a:t>
            </a:r>
            <a:br>
              <a:rPr lang="en-US" sz="1200" dirty="0">
                <a:latin typeface="Consolas" panose="020B0609020204030204" pitchFamily="49" charset="0"/>
                <a:ea typeface="Cambria" panose="02040503050406030204" pitchFamily="18" charset="0"/>
                <a:cs typeface="Times New Roman" panose="02020603050405020304" pitchFamily="18" charset="0"/>
              </a:rPr>
            </a:br>
            <a:r>
              <a:rPr lang="en-US" sz="1200" dirty="0">
                <a:latin typeface="Consolas" panose="020B0609020204030204" pitchFamily="49" charset="0"/>
                <a:ea typeface="Cambria" panose="02040503050406030204" pitchFamily="18" charset="0"/>
                <a:cs typeface="Times New Roman" panose="02020603050405020304" pitchFamily="18" charset="0"/>
              </a:rPr>
              <a:t>##  Max.   :18.0</a:t>
            </a:r>
          </a:p>
        </p:txBody>
      </p:sp>
      <p:pic>
        <p:nvPicPr>
          <p:cNvPr id="2" name="4_4_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8288" y="4487863"/>
            <a:ext cx="487362" cy="487362"/>
          </a:xfrm>
          <a:prstGeom prst="rect">
            <a:avLst/>
          </a:prstGeom>
        </p:spPr>
      </p:pic>
    </p:spTree>
    <p:extLst>
      <p:ext uri="{BB962C8B-B14F-4D97-AF65-F5344CB8AC3E}">
        <p14:creationId xmlns:p14="http://schemas.microsoft.com/office/powerpoint/2010/main" val="16891880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8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2" name="Rectangle 1"/>
          <p:cNvSpPr/>
          <p:nvPr/>
        </p:nvSpPr>
        <p:spPr>
          <a:xfrm>
            <a:off x="944880" y="1309061"/>
            <a:ext cx="4701540" cy="1769715"/>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corrplot</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dplyr</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err="1">
                <a:latin typeface="Consolas" panose="020B0609020204030204" pitchFamily="49" charset="0"/>
                <a:ea typeface="Cambria" panose="02040503050406030204" pitchFamily="18" charset="0"/>
                <a:cs typeface="Times New Roman" panose="02020603050405020304" pitchFamily="18" charset="0"/>
              </a:rPr>
              <a:t>Carseats_num</a:t>
            </a:r>
            <a:r>
              <a:rPr lang="en-US" sz="1400" dirty="0">
                <a:latin typeface="Consolas" panose="020B0609020204030204" pitchFamily="49" charset="0"/>
                <a:ea typeface="Cambria" panose="02040503050406030204" pitchFamily="18" charset="0"/>
                <a:cs typeface="Times New Roman" panose="02020603050405020304" pitchFamily="18" charset="0"/>
              </a:rPr>
              <a:t>&lt;-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Carseats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dirty="0">
                <a:latin typeface="Consolas" panose="020B0609020204030204" pitchFamily="49" charset="0"/>
                <a:ea typeface="Cambria" panose="02040503050406030204" pitchFamily="18" charset="0"/>
                <a:cs typeface="Times New Roman" panose="02020603050405020304" pitchFamily="18" charset="0"/>
              </a:rPr>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select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one_of</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ShelveLoc</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Urban"</a:t>
            </a:r>
            <a:r>
              <a:rPr lang="en-US" sz="1400" dirty="0" err="1">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"US</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corrplot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cor</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Carseats_num</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6" name="Picture"/>
          <p:cNvPicPr/>
          <p:nvPr/>
        </p:nvPicPr>
        <p:blipFill rotWithShape="1">
          <a:blip r:embed="rId5"/>
          <a:srcRect l="9711"/>
          <a:stretch/>
        </p:blipFill>
        <p:spPr bwMode="auto">
          <a:xfrm>
            <a:off x="5542940" y="884172"/>
            <a:ext cx="3550920" cy="3268980"/>
          </a:xfrm>
          <a:prstGeom prst="rect">
            <a:avLst/>
          </a:prstGeom>
          <a:noFill/>
          <a:ln w="9525">
            <a:noFill/>
            <a:headEnd/>
            <a:tailEnd/>
          </a:ln>
        </p:spPr>
      </p:pic>
      <p:pic>
        <p:nvPicPr>
          <p:cNvPr id="3" name="4_4_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0675" y="4578350"/>
            <a:ext cx="487363" cy="487363"/>
          </a:xfrm>
          <a:prstGeom prst="rect">
            <a:avLst/>
          </a:prstGeom>
        </p:spPr>
      </p:pic>
    </p:spTree>
    <p:extLst>
      <p:ext uri="{BB962C8B-B14F-4D97-AF65-F5344CB8AC3E}">
        <p14:creationId xmlns:p14="http://schemas.microsoft.com/office/powerpoint/2010/main" val="1581937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3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2" name="Rectangle 1"/>
          <p:cNvSpPr/>
          <p:nvPr/>
        </p:nvSpPr>
        <p:spPr>
          <a:xfrm>
            <a:off x="2011523" y="890213"/>
            <a:ext cx="5981857" cy="523220"/>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Carseats_num</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Price</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Carseats_num</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Sales</a:t>
            </a: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#or with(</a:t>
            </a:r>
            <a:r>
              <a:rPr lang="en-US" sz="1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Carseats_num,plot</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1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Price,Sales</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a:t>
            </a:r>
            <a:endParaRPr lang="en-US" sz="1400" dirty="0">
              <a:latin typeface="Consolas" panose="020B0609020204030204" pitchFamily="49" charset="0"/>
              <a:ea typeface="Cambria" panose="02040503050406030204" pitchFamily="18" charset="0"/>
              <a:cs typeface="Times New Roman" panose="02020603050405020304" pitchFamily="18" charset="0"/>
            </a:endParaRPr>
          </a:p>
        </p:txBody>
      </p:sp>
      <p:pic>
        <p:nvPicPr>
          <p:cNvPr id="5" name="Picture"/>
          <p:cNvPicPr/>
          <p:nvPr/>
        </p:nvPicPr>
        <p:blipFill>
          <a:blip r:embed="rId5"/>
          <a:stretch>
            <a:fillRect/>
          </a:stretch>
        </p:blipFill>
        <p:spPr bwMode="auto">
          <a:xfrm>
            <a:off x="2872740" y="1413433"/>
            <a:ext cx="4077652" cy="3006167"/>
          </a:xfrm>
          <a:prstGeom prst="rect">
            <a:avLst/>
          </a:prstGeom>
          <a:noFill/>
          <a:ln w="9525">
            <a:noFill/>
            <a:headEnd/>
            <a:tailEnd/>
          </a:ln>
        </p:spPr>
      </p:pic>
      <p:pic>
        <p:nvPicPr>
          <p:cNvPr id="3" name="4_4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3063" y="4460875"/>
            <a:ext cx="487362" cy="487363"/>
          </a:xfrm>
          <a:prstGeom prst="rect">
            <a:avLst/>
          </a:prstGeom>
        </p:spPr>
      </p:pic>
    </p:spTree>
    <p:extLst>
      <p:ext uri="{BB962C8B-B14F-4D97-AF65-F5344CB8AC3E}">
        <p14:creationId xmlns:p14="http://schemas.microsoft.com/office/powerpoint/2010/main" val="23097481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4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2" name="Rectangle 1"/>
          <p:cNvSpPr/>
          <p:nvPr/>
        </p:nvSpPr>
        <p:spPr>
          <a:xfrm>
            <a:off x="2011523" y="890213"/>
            <a:ext cx="5981857" cy="307777"/>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pairs</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Carseats_num</a:t>
            </a:r>
            <a:r>
              <a:rPr lang="en-US" sz="1400" dirty="0">
                <a:latin typeface="Consolas" panose="020B0609020204030204" pitchFamily="49" charset="0"/>
                <a:ea typeface="Cambria" panose="02040503050406030204" pitchFamily="18" charset="0"/>
                <a:cs typeface="Times New Roman" panose="02020603050405020304" pitchFamily="18" charset="0"/>
              </a:rPr>
              <a:t>)</a:t>
            </a:r>
          </a:p>
        </p:txBody>
      </p:sp>
      <p:pic>
        <p:nvPicPr>
          <p:cNvPr id="7" name="Picture"/>
          <p:cNvPicPr/>
          <p:nvPr/>
        </p:nvPicPr>
        <p:blipFill>
          <a:blip r:embed="rId5"/>
          <a:stretch>
            <a:fillRect/>
          </a:stretch>
        </p:blipFill>
        <p:spPr bwMode="auto">
          <a:xfrm>
            <a:off x="4082966" y="1044101"/>
            <a:ext cx="4619625" cy="3695700"/>
          </a:xfrm>
          <a:prstGeom prst="rect">
            <a:avLst/>
          </a:prstGeom>
          <a:noFill/>
          <a:ln w="9525">
            <a:noFill/>
            <a:headEnd/>
            <a:tailEnd/>
          </a:ln>
        </p:spPr>
      </p:pic>
      <p:pic>
        <p:nvPicPr>
          <p:cNvPr id="3" name="4_4_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3375" y="4552950"/>
            <a:ext cx="487363" cy="487363"/>
          </a:xfrm>
          <a:prstGeom prst="rect">
            <a:avLst/>
          </a:prstGeom>
        </p:spPr>
      </p:pic>
    </p:spTree>
    <p:extLst>
      <p:ext uri="{BB962C8B-B14F-4D97-AF65-F5344CB8AC3E}">
        <p14:creationId xmlns:p14="http://schemas.microsoft.com/office/powerpoint/2010/main" val="35822007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8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2" name="Rectangle 1"/>
          <p:cNvSpPr/>
          <p:nvPr/>
        </p:nvSpPr>
        <p:spPr>
          <a:xfrm>
            <a:off x="2011523" y="890213"/>
            <a:ext cx="5981857" cy="307777"/>
          </a:xfrm>
          <a:prstGeom prst="rect">
            <a:avLst/>
          </a:prstGeom>
        </p:spPr>
        <p:txBody>
          <a:bodyPr wrap="square">
            <a:spAutoFit/>
          </a:bodyPr>
          <a:lstStyle/>
          <a:p>
            <a:pPr latinLnBrk="1">
              <a:spcAft>
                <a:spcPts val="1000"/>
              </a:spcAft>
            </a:pP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hist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Carseats_num</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Price</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6" name="Picture"/>
          <p:cNvPicPr/>
          <p:nvPr/>
        </p:nvPicPr>
        <p:blipFill>
          <a:blip r:embed="rId5"/>
          <a:stretch>
            <a:fillRect/>
          </a:stretch>
        </p:blipFill>
        <p:spPr bwMode="auto">
          <a:xfrm>
            <a:off x="2857500" y="1388490"/>
            <a:ext cx="4153852" cy="3221610"/>
          </a:xfrm>
          <a:prstGeom prst="rect">
            <a:avLst/>
          </a:prstGeom>
          <a:noFill/>
          <a:ln w="9525">
            <a:noFill/>
            <a:headEnd/>
            <a:tailEnd/>
          </a:ln>
        </p:spPr>
      </p:pic>
      <p:pic>
        <p:nvPicPr>
          <p:cNvPr id="3" name="4_4_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3063" y="4552950"/>
            <a:ext cx="487362" cy="487363"/>
          </a:xfrm>
          <a:prstGeom prst="rect">
            <a:avLst/>
          </a:prstGeom>
        </p:spPr>
      </p:pic>
    </p:spTree>
    <p:extLst>
      <p:ext uri="{BB962C8B-B14F-4D97-AF65-F5344CB8AC3E}">
        <p14:creationId xmlns:p14="http://schemas.microsoft.com/office/powerpoint/2010/main" val="12578575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2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2" name="Rectangle 1"/>
          <p:cNvSpPr/>
          <p:nvPr/>
        </p:nvSpPr>
        <p:spPr>
          <a:xfrm>
            <a:off x="2011523" y="890213"/>
            <a:ext cx="5981857" cy="307777"/>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boxplot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Carseats_num</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Income</a:t>
            </a:r>
            <a:r>
              <a:rPr lang="en-US" sz="1400" dirty="0">
                <a:latin typeface="Consolas" panose="020B0609020204030204" pitchFamily="49" charset="0"/>
                <a:ea typeface="Cambria" panose="02040503050406030204" pitchFamily="18" charset="0"/>
                <a:cs typeface="Times New Roman" panose="02020603050405020304" pitchFamily="18" charset="0"/>
              </a:rPr>
              <a:t>)</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7" name="Picture"/>
          <p:cNvPicPr/>
          <p:nvPr/>
        </p:nvPicPr>
        <p:blipFill>
          <a:blip r:embed="rId5"/>
          <a:stretch>
            <a:fillRect/>
          </a:stretch>
        </p:blipFill>
        <p:spPr bwMode="auto">
          <a:xfrm>
            <a:off x="2925127" y="1272540"/>
            <a:ext cx="4146233" cy="3154680"/>
          </a:xfrm>
          <a:prstGeom prst="rect">
            <a:avLst/>
          </a:prstGeom>
          <a:noFill/>
          <a:ln w="9525">
            <a:noFill/>
            <a:headEnd/>
            <a:tailEnd/>
          </a:ln>
        </p:spPr>
      </p:pic>
      <p:pic>
        <p:nvPicPr>
          <p:cNvPr id="3" name="4_4_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8463" y="4435475"/>
            <a:ext cx="487362" cy="487363"/>
          </a:xfrm>
          <a:prstGeom prst="rect">
            <a:avLst/>
          </a:prstGeom>
        </p:spPr>
      </p:pic>
    </p:spTree>
    <p:extLst>
      <p:ext uri="{BB962C8B-B14F-4D97-AF65-F5344CB8AC3E}">
        <p14:creationId xmlns:p14="http://schemas.microsoft.com/office/powerpoint/2010/main" val="33008272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3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34311" y="1167561"/>
            <a:ext cx="7602366" cy="3263504"/>
          </a:xfrm>
        </p:spPr>
        <p:txBody>
          <a:bodyPr>
            <a:noAutofit/>
          </a:bodyPr>
          <a:lstStyle/>
          <a:p>
            <a:r>
              <a:rPr lang="en-US" sz="2000" b="0" dirty="0">
                <a:latin typeface="Garamond" panose="02020404030301010803" pitchFamily="18" charset="0"/>
              </a:rPr>
              <a:t>In predictive analytics, various algorithms are deployed to mine data to find patterns with the goal making predictions. </a:t>
            </a:r>
          </a:p>
          <a:p>
            <a:endParaRPr lang="en-US" sz="2000" b="0" dirty="0">
              <a:latin typeface="Garamond" panose="02020404030301010803" pitchFamily="18" charset="0"/>
            </a:endParaRPr>
          </a:p>
          <a:p>
            <a:r>
              <a:rPr lang="en-US" sz="2000" b="0" dirty="0">
                <a:latin typeface="Garamond" panose="02020404030301010803" pitchFamily="18" charset="0"/>
              </a:rPr>
              <a:t>Predictive analytics systems deploy more complex algorithms and are more computationally intensive</a:t>
            </a:r>
          </a:p>
          <a:p>
            <a:endParaRPr lang="en-US" sz="2000" b="0" dirty="0">
              <a:latin typeface="Garamond" panose="02020404030301010803" pitchFamily="18" charset="0"/>
            </a:endParaRPr>
          </a:p>
          <a:p>
            <a:r>
              <a:rPr lang="en-US" sz="2000" b="0" dirty="0">
                <a:latin typeface="Garamond" panose="02020404030301010803" pitchFamily="18" charset="0"/>
              </a:rPr>
              <a:t>In Predictive Analytics systems the focus is in predicting the future as opposed to describing what has happened in the past which is the </a:t>
            </a:r>
            <a:r>
              <a:rPr lang="en-US" sz="2000" b="0" dirty="0" err="1">
                <a:latin typeface="Garamond" panose="02020404030301010803" pitchFamily="18" charset="0"/>
              </a:rPr>
              <a:t>focous</a:t>
            </a:r>
            <a:r>
              <a:rPr lang="en-US" sz="2000" b="0" dirty="0">
                <a:latin typeface="Garamond" panose="02020404030301010803" pitchFamily="18" charset="0"/>
              </a:rPr>
              <a:t> of BI systems.    </a:t>
            </a:r>
          </a:p>
          <a:p>
            <a:pPr marL="0" indent="0">
              <a:buNone/>
            </a:pPr>
            <a:endParaRPr lang="en-US" sz="2000" b="0" dirty="0">
              <a:latin typeface="Garamond" panose="02020404030301010803" pitchFamily="18" charset="0"/>
            </a:endParaRPr>
          </a:p>
          <a:p>
            <a:endParaRPr lang="en-US" sz="2000" b="0" dirty="0">
              <a:latin typeface="Garamond" panose="02020404030301010803" pitchFamily="18" charset="0"/>
            </a:endParaRPr>
          </a:p>
        </p:txBody>
      </p:sp>
      <p:sp>
        <p:nvSpPr>
          <p:cNvPr id="3" name="TextBox 2"/>
          <p:cNvSpPr txBox="1"/>
          <p:nvPr/>
        </p:nvSpPr>
        <p:spPr>
          <a:xfrm>
            <a:off x="0" y="0"/>
            <a:ext cx="9144000" cy="4718649"/>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xfrm>
            <a:off x="280515" y="420307"/>
            <a:ext cx="8582970" cy="3998803"/>
          </a:xfrm>
          <a:solidFill>
            <a:srgbClr val="000000">
              <a:alpha val="0"/>
            </a:srgbClr>
          </a:solidFill>
        </p:spPr>
        <p:txBody>
          <a:bodyPr>
            <a:normAutofit fontScale="90000"/>
          </a:bodyPr>
          <a:lstStyle/>
          <a:p>
            <a:pPr algn="ctr"/>
            <a:r>
              <a:rPr lang="en-US" sz="3200" b="0" dirty="0">
                <a:solidFill>
                  <a:schemeClr val="bg1"/>
                </a:solidFill>
              </a:rPr>
              <a:t/>
            </a:r>
            <a:br>
              <a:rPr lang="en-US" sz="3200" b="0" dirty="0">
                <a:solidFill>
                  <a:schemeClr val="bg1"/>
                </a:solidFill>
              </a:rPr>
            </a:br>
            <a:r>
              <a:rPr lang="en-US" sz="3200" b="0" dirty="0">
                <a:solidFill>
                  <a:schemeClr val="bg1"/>
                </a:solidFill>
              </a:rPr>
              <a:t>“By visualizing information, we turn it into a landscape that you can explore with your eyes. A sort of information map. And when you’re lost in information, an information map is kind of useful.”</a:t>
            </a:r>
            <a:br>
              <a:rPr lang="en-US" sz="3200" b="0" dirty="0">
                <a:solidFill>
                  <a:schemeClr val="bg1"/>
                </a:solidFill>
              </a:rPr>
            </a:br>
            <a:r>
              <a:rPr lang="en-US" sz="4000" b="0" dirty="0">
                <a:solidFill>
                  <a:schemeClr val="bg1"/>
                </a:solidFill>
              </a:rPr>
              <a:t/>
            </a:r>
            <a:br>
              <a:rPr lang="en-US" sz="4000" b="0" dirty="0">
                <a:solidFill>
                  <a:schemeClr val="bg1"/>
                </a:solidFill>
              </a:rPr>
            </a:br>
            <a:r>
              <a:rPr lang="en-US" sz="3600" b="0" dirty="0">
                <a:solidFill>
                  <a:schemeClr val="bg1"/>
                </a:solidFill>
              </a:rPr>
              <a:t/>
            </a:r>
            <a:br>
              <a:rPr lang="en-US" sz="3600" b="0" dirty="0">
                <a:solidFill>
                  <a:schemeClr val="bg1"/>
                </a:solidFill>
              </a:rPr>
            </a:br>
            <a:r>
              <a:rPr lang="en-US" sz="3600" b="0" dirty="0">
                <a:solidFill>
                  <a:schemeClr val="bg1"/>
                </a:solidFill>
              </a:rPr>
              <a:t>						</a:t>
            </a:r>
            <a:r>
              <a:rPr lang="en-US" sz="2900" b="0" dirty="0">
                <a:solidFill>
                  <a:schemeClr val="bg1"/>
                </a:solidFill>
              </a:rPr>
              <a:t> – David McCandless </a:t>
            </a:r>
            <a:r>
              <a:rPr lang="en-US" sz="3600" b="0" dirty="0">
                <a:solidFill>
                  <a:schemeClr val="bg1"/>
                </a:solidFill>
              </a:rPr>
              <a:t> </a:t>
            </a:r>
            <a:br>
              <a:rPr lang="en-US" sz="3600" b="0" dirty="0">
                <a:solidFill>
                  <a:schemeClr val="bg1"/>
                </a:solidFill>
              </a:rPr>
            </a:br>
            <a:r>
              <a:rPr lang="en-US" sz="3600" b="0" dirty="0"/>
              <a:t/>
            </a:r>
            <a:br>
              <a:rPr lang="en-US" sz="3600" b="0" dirty="0"/>
            </a:br>
            <a:r>
              <a:rPr lang="en-US" sz="3200" dirty="0"/>
              <a:t/>
            </a:r>
            <a:br>
              <a:rPr lang="en-US" sz="3200" dirty="0"/>
            </a:br>
            <a:endParaRPr lang="en-US" sz="3200" dirty="0"/>
          </a:p>
        </p:txBody>
      </p:sp>
    </p:spTree>
    <p:extLst>
      <p:ext uri="{BB962C8B-B14F-4D97-AF65-F5344CB8AC3E}">
        <p14:creationId xmlns:p14="http://schemas.microsoft.com/office/powerpoint/2010/main" val="57235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a:solidFill>
                  <a:schemeClr val="tx2">
                    <a:lumMod val="75000"/>
                  </a:schemeClr>
                </a:solidFill>
                <a:latin typeface="Garamond" panose="02020404030301010803" pitchFamily="18" charset="0"/>
              </a:rPr>
              <a:t>Data </a:t>
            </a:r>
            <a:r>
              <a:rPr lang="en-US" smtClean="0">
                <a:solidFill>
                  <a:schemeClr val="tx2">
                    <a:lumMod val="75000"/>
                  </a:schemeClr>
                </a:solidFill>
                <a:latin typeface="Garamond" panose="02020404030301010803" pitchFamily="18" charset="0"/>
              </a:rPr>
              <a:t>Exploration</a:t>
            </a:r>
            <a:endParaRPr lang="en-US" dirty="0">
              <a:latin typeface="Garamond" panose="02020404030301010803" pitchFamily="18" charset="0"/>
            </a:endParaRPr>
          </a:p>
        </p:txBody>
      </p:sp>
      <p:sp>
        <p:nvSpPr>
          <p:cNvPr id="5" name="Content Placeholder 4"/>
          <p:cNvSpPr>
            <a:spLocks noGrp="1"/>
          </p:cNvSpPr>
          <p:nvPr>
            <p:ph sz="half" idx="1"/>
          </p:nvPr>
        </p:nvSpPr>
        <p:spPr>
          <a:xfrm>
            <a:off x="1974121" y="996466"/>
            <a:ext cx="6897006"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Data exploration refers to a set of procedures and methods that allows a data modeler to have a better understanding of the underlying data.</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In this presentation, we consider two types of data exploration techniques:</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marL="457200" indent="-457200">
              <a:buFont typeface="+mj-lt"/>
              <a:buAutoNum type="arabicPeriod"/>
            </a:pPr>
            <a:r>
              <a:rPr lang="en-US" altLang="en-US" sz="2000" b="0" dirty="0">
                <a:solidFill>
                  <a:schemeClr val="tx2">
                    <a:lumMod val="75000"/>
                  </a:schemeClr>
                </a:solidFill>
                <a:latin typeface="Garamond" panose="02020404030301010803" pitchFamily="18" charset="0"/>
              </a:rPr>
              <a:t>Data exploration methods that are based on descriptive statistics</a:t>
            </a:r>
          </a:p>
          <a:p>
            <a:pPr marL="457200" indent="-457200">
              <a:buFont typeface="+mj-lt"/>
              <a:buAutoNum type="arabicPeriod"/>
            </a:pPr>
            <a:r>
              <a:rPr lang="en-US" altLang="en-US" sz="2000" b="0" dirty="0">
                <a:solidFill>
                  <a:schemeClr val="tx2">
                    <a:lumMod val="75000"/>
                  </a:schemeClr>
                </a:solidFill>
                <a:latin typeface="Garamond" panose="02020404030301010803" pitchFamily="18" charset="0"/>
              </a:rPr>
              <a:t>Data exploration methods that are based on visualization methods</a:t>
            </a:r>
          </a:p>
          <a:p>
            <a:pPr marL="0" indent="0">
              <a:buNone/>
            </a:pPr>
            <a:endParaRPr lang="en-US" altLang="en-US" sz="2000" b="0" dirty="0">
              <a:solidFill>
                <a:schemeClr val="tx2">
                  <a:lumMod val="75000"/>
                </a:schemeClr>
              </a:solidFill>
              <a:latin typeface="Garamond" panose="02020404030301010803" pitchFamily="18" charset="0"/>
            </a:endParaRPr>
          </a:p>
        </p:txBody>
      </p:sp>
      <p:pic>
        <p:nvPicPr>
          <p:cNvPr id="2" name="4_4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363" y="4448175"/>
            <a:ext cx="487362" cy="487363"/>
          </a:xfrm>
          <a:prstGeom prst="rect">
            <a:avLst/>
          </a:prstGeom>
        </p:spPr>
      </p:pic>
    </p:spTree>
    <p:extLst>
      <p:ext uri="{BB962C8B-B14F-4D97-AF65-F5344CB8AC3E}">
        <p14:creationId xmlns:p14="http://schemas.microsoft.com/office/powerpoint/2010/main" val="659000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24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112294"/>
            <a:ext cx="6897006" cy="884172"/>
          </a:xfrm>
        </p:spPr>
        <p:txBody>
          <a:bodyPr/>
          <a:lstStyle/>
          <a:p>
            <a:r>
              <a:rPr lang="en-US" dirty="0">
                <a:solidFill>
                  <a:schemeClr val="tx2">
                    <a:lumMod val="75000"/>
                  </a:schemeClr>
                </a:solidFill>
                <a:latin typeface="Garamond" panose="02020404030301010803" pitchFamily="18" charset="0"/>
              </a:rPr>
              <a:t>Data Exploration: Descriptive Statistics</a:t>
            </a:r>
            <a:br>
              <a:rPr lang="en-US" dirty="0">
                <a:solidFill>
                  <a:schemeClr val="tx2">
                    <a:lumMod val="75000"/>
                  </a:schemeClr>
                </a:solidFill>
                <a:latin typeface="Garamond" panose="02020404030301010803" pitchFamily="18" charset="0"/>
              </a:rPr>
            </a:br>
            <a:endParaRPr lang="en-US" dirty="0">
              <a:latin typeface="Garamond" panose="02020404030301010803" pitchFamily="18" charset="0"/>
            </a:endParaRPr>
          </a:p>
        </p:txBody>
      </p:sp>
      <p:sp>
        <p:nvSpPr>
          <p:cNvPr id="5" name="Content Placeholder 4"/>
          <p:cNvSpPr>
            <a:spLocks noGrp="1"/>
          </p:cNvSpPr>
          <p:nvPr>
            <p:ph sz="half" idx="1"/>
          </p:nvPr>
        </p:nvSpPr>
        <p:spPr>
          <a:xfrm>
            <a:off x="1974121" y="996466"/>
            <a:ext cx="6897006"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As mentioned earlier, descriptive statistics can reveal very useful insights about the data.</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For numerical variables, common descriptive statistics measures include mean, standard deviation, quartiles and the median.</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Frequency tables are commonly used for categorical variables. Frequency tables can be applied to the variables individually or by considering two variables (i.e. two-way frequency tables)</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p:txBody>
      </p:sp>
      <p:pic>
        <p:nvPicPr>
          <p:cNvPr id="2" name="4_4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6075" y="4460875"/>
            <a:ext cx="487363" cy="487363"/>
          </a:xfrm>
          <a:prstGeom prst="rect">
            <a:avLst/>
          </a:prstGeom>
        </p:spPr>
      </p:pic>
    </p:spTree>
    <p:extLst>
      <p:ext uri="{BB962C8B-B14F-4D97-AF65-F5344CB8AC3E}">
        <p14:creationId xmlns:p14="http://schemas.microsoft.com/office/powerpoint/2010/main" val="18999960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1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252"/>
            <a:ext cx="6897006" cy="884172"/>
          </a:xfrm>
        </p:spPr>
        <p:txBody>
          <a:bodyPr/>
          <a:lstStyle/>
          <a:p>
            <a:r>
              <a:rPr lang="en-US" dirty="0">
                <a:solidFill>
                  <a:schemeClr val="tx2">
                    <a:lumMod val="75000"/>
                  </a:schemeClr>
                </a:solidFill>
                <a:latin typeface="Garamond" panose="02020404030301010803" pitchFamily="18" charset="0"/>
              </a:rPr>
              <a:t>Example: summary() function</a:t>
            </a:r>
            <a:endParaRPr lang="en-US" dirty="0">
              <a:latin typeface="Garamond" panose="02020404030301010803" pitchFamily="18" charset="0"/>
            </a:endParaRPr>
          </a:p>
        </p:txBody>
      </p:sp>
      <p:sp>
        <p:nvSpPr>
          <p:cNvPr id="3" name="Rectangle 2"/>
          <p:cNvSpPr/>
          <p:nvPr/>
        </p:nvSpPr>
        <p:spPr>
          <a:xfrm>
            <a:off x="1419725" y="1312739"/>
            <a:ext cx="7315201" cy="2375009"/>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(Wage)</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year           age                     </a:t>
            </a:r>
            <a:r>
              <a:rPr lang="en-US" sz="1400" dirty="0" err="1">
                <a:latin typeface="Consolas" panose="020B0609020204030204" pitchFamily="49" charset="0"/>
                <a:ea typeface="Cambria" panose="02040503050406030204" pitchFamily="18" charset="0"/>
                <a:cs typeface="Times New Roman" panose="02020603050405020304" pitchFamily="18" charset="0"/>
              </a:rPr>
              <a:t>maritl</a:t>
            </a:r>
            <a:r>
              <a:rPr lang="en-US" sz="1400" dirty="0">
                <a:latin typeface="Consolas" panose="020B0609020204030204" pitchFamily="49" charset="0"/>
                <a:ea typeface="Cambria" panose="02040503050406030204" pitchFamily="18" charset="0"/>
                <a:cs typeface="Times New Roman" panose="02020603050405020304" pitchFamily="18" charset="0"/>
              </a:rPr>
              <a:t>           race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Min.   :2003   Min.   :18.00   1. Never Married: 648   1. White:2480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1st Qu.:2004   1st Qu.:33.75   2. Married      :2074   2. Black: 293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Median :2006   Median :42.00   3. Widowed      :  19   3. Asian: 190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Mean   :2006   Mean   :42.41   4. Divorced     : 204   4. Other:  37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3rd Qu.:2008   3rd Qu.:51.00   5. Separated    :  55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Max.   :2009   Max.   :80.00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4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8150" y="4540250"/>
            <a:ext cx="487363" cy="487363"/>
          </a:xfrm>
          <a:prstGeom prst="rect">
            <a:avLst/>
          </a:prstGeom>
        </p:spPr>
      </p:pic>
    </p:spTree>
    <p:extLst>
      <p:ext uri="{BB962C8B-B14F-4D97-AF65-F5344CB8AC3E}">
        <p14:creationId xmlns:p14="http://schemas.microsoft.com/office/powerpoint/2010/main" val="4277141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8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err="1">
                <a:solidFill>
                  <a:schemeClr val="tx2">
                    <a:lumMod val="75000"/>
                  </a:schemeClr>
                </a:solidFill>
                <a:latin typeface="Garamond" panose="02020404030301010803" pitchFamily="18" charset="0"/>
              </a:rPr>
              <a:t>sapply</a:t>
            </a:r>
            <a:r>
              <a:rPr lang="en-US" dirty="0">
                <a:solidFill>
                  <a:schemeClr val="tx2">
                    <a:lumMod val="75000"/>
                  </a:schemeClr>
                </a:solidFill>
                <a:latin typeface="Garamond" panose="02020404030301010803" pitchFamily="18" charset="0"/>
              </a:rPr>
              <a:t>( ) Function</a:t>
            </a:r>
            <a:endParaRPr lang="en-US" dirty="0">
              <a:latin typeface="Garamond" panose="02020404030301010803" pitchFamily="18" charset="0"/>
            </a:endParaRPr>
          </a:p>
        </p:txBody>
      </p:sp>
      <p:sp>
        <p:nvSpPr>
          <p:cNvPr id="5" name="Content Placeholder 4"/>
          <p:cNvSpPr>
            <a:spLocks noGrp="1"/>
          </p:cNvSpPr>
          <p:nvPr>
            <p:ph sz="half" idx="1"/>
          </p:nvPr>
        </p:nvSpPr>
        <p:spPr>
          <a:xfrm>
            <a:off x="1451968" y="869986"/>
            <a:ext cx="7692032" cy="3756408"/>
          </a:xfrm>
        </p:spPr>
        <p:txBody>
          <a:bodyPr>
            <a:noAutofit/>
          </a:bodyPr>
          <a:lstStyle/>
          <a:p>
            <a:pPr>
              <a:buFont typeface="Wingdings" panose="05000000000000000000" pitchFamily="2" charset="2"/>
              <a:buChar char="§"/>
            </a:pPr>
            <a:r>
              <a:rPr lang="en-US" sz="1900" b="0" dirty="0" err="1">
                <a:solidFill>
                  <a:schemeClr val="tx2">
                    <a:lumMod val="75000"/>
                  </a:schemeClr>
                </a:solidFill>
                <a:latin typeface="Garamond" panose="02020404030301010803" pitchFamily="18" charset="0"/>
              </a:rPr>
              <a:t>sapply</a:t>
            </a:r>
            <a:r>
              <a:rPr lang="en-US" sz="1900" b="0" dirty="0">
                <a:solidFill>
                  <a:schemeClr val="tx2">
                    <a:lumMod val="75000"/>
                  </a:schemeClr>
                </a:solidFill>
                <a:latin typeface="Garamond" panose="02020404030301010803" pitchFamily="18" charset="0"/>
              </a:rPr>
              <a:t>( ) is a function can be used to apply a given function to all columns of a data frame in an efficient and elegant fashion.</a:t>
            </a:r>
          </a:p>
          <a:p>
            <a:pPr>
              <a:buFont typeface="Wingdings" panose="05000000000000000000" pitchFamily="2" charset="2"/>
              <a:buChar char="§"/>
            </a:pPr>
            <a:endParaRPr lang="en-US" altLang="en-US" sz="19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1900" b="0" dirty="0">
                <a:solidFill>
                  <a:schemeClr val="tx2">
                    <a:lumMod val="75000"/>
                  </a:schemeClr>
                </a:solidFill>
                <a:latin typeface="Garamond" panose="02020404030301010803" pitchFamily="18" charset="0"/>
              </a:rPr>
              <a:t>Imagine that you want to calculate the standard deviation of the year,  age, </a:t>
            </a:r>
            <a:r>
              <a:rPr lang="en-US" altLang="en-US" sz="1900" b="0" dirty="0" err="1">
                <a:solidFill>
                  <a:schemeClr val="tx2">
                    <a:lumMod val="75000"/>
                  </a:schemeClr>
                </a:solidFill>
                <a:latin typeface="Garamond" panose="02020404030301010803" pitchFamily="18" charset="0"/>
              </a:rPr>
              <a:t>logwage</a:t>
            </a:r>
            <a:r>
              <a:rPr lang="en-US" altLang="en-US" sz="1900" b="0" dirty="0">
                <a:solidFill>
                  <a:schemeClr val="tx2">
                    <a:lumMod val="75000"/>
                  </a:schemeClr>
                </a:solidFill>
                <a:latin typeface="Garamond" panose="02020404030301010803" pitchFamily="18" charset="0"/>
              </a:rPr>
              <a:t> and wage columns of the Wage </a:t>
            </a:r>
            <a:r>
              <a:rPr lang="en-US" altLang="en-US" sz="1900" b="0" dirty="0" err="1">
                <a:solidFill>
                  <a:schemeClr val="tx2">
                    <a:lumMod val="75000"/>
                  </a:schemeClr>
                </a:solidFill>
                <a:latin typeface="Garamond" panose="02020404030301010803" pitchFamily="18" charset="0"/>
              </a:rPr>
              <a:t>dataframe</a:t>
            </a:r>
            <a:r>
              <a:rPr lang="en-US" altLang="en-US" sz="1900" b="0" dirty="0">
                <a:solidFill>
                  <a:schemeClr val="tx2">
                    <a:lumMod val="75000"/>
                  </a:schemeClr>
                </a:solidFill>
                <a:latin typeface="Garamond" panose="02020404030301010803" pitchFamily="18" charset="0"/>
              </a:rPr>
              <a:t>.</a:t>
            </a:r>
          </a:p>
          <a:p>
            <a:pPr>
              <a:buFont typeface="Wingdings" panose="05000000000000000000" pitchFamily="2" charset="2"/>
              <a:buChar char="§"/>
            </a:pPr>
            <a:endParaRPr lang="en-US" altLang="en-US" sz="19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1900" b="0" dirty="0">
                <a:solidFill>
                  <a:schemeClr val="tx2">
                    <a:lumMod val="75000"/>
                  </a:schemeClr>
                </a:solidFill>
                <a:latin typeface="Garamond" panose="02020404030301010803" pitchFamily="18" charset="0"/>
              </a:rPr>
              <a:t>We can first select these columns from the Wage </a:t>
            </a:r>
            <a:r>
              <a:rPr lang="en-US" altLang="en-US" sz="1900" b="0" dirty="0" err="1">
                <a:solidFill>
                  <a:schemeClr val="tx2">
                    <a:lumMod val="75000"/>
                  </a:schemeClr>
                </a:solidFill>
                <a:latin typeface="Garamond" panose="02020404030301010803" pitchFamily="18" charset="0"/>
              </a:rPr>
              <a:t>dataframe</a:t>
            </a:r>
            <a:r>
              <a:rPr lang="en-US" altLang="en-US" sz="1900" b="0" dirty="0">
                <a:solidFill>
                  <a:schemeClr val="tx2">
                    <a:lumMod val="75000"/>
                  </a:schemeClr>
                </a:solidFill>
                <a:latin typeface="Garamond" panose="02020404030301010803" pitchFamily="18" charset="0"/>
              </a:rPr>
              <a:t> using the select() function from the </a:t>
            </a:r>
            <a:r>
              <a:rPr lang="en-US" altLang="en-US" sz="1900" b="0" dirty="0" err="1">
                <a:solidFill>
                  <a:schemeClr val="tx2">
                    <a:lumMod val="75000"/>
                  </a:schemeClr>
                </a:solidFill>
                <a:latin typeface="Garamond" panose="02020404030301010803" pitchFamily="18" charset="0"/>
              </a:rPr>
              <a:t>dplyr</a:t>
            </a:r>
            <a:r>
              <a:rPr lang="en-US" altLang="en-US" sz="1900" b="0" dirty="0">
                <a:solidFill>
                  <a:schemeClr val="tx2">
                    <a:lumMod val="75000"/>
                  </a:schemeClr>
                </a:solidFill>
                <a:latin typeface="Garamond" panose="02020404030301010803" pitchFamily="18" charset="0"/>
              </a:rPr>
              <a:t> and the use </a:t>
            </a:r>
            <a:r>
              <a:rPr lang="en-US" altLang="en-US" sz="1900" b="0" dirty="0" err="1">
                <a:solidFill>
                  <a:schemeClr val="tx2">
                    <a:lumMod val="75000"/>
                  </a:schemeClr>
                </a:solidFill>
                <a:latin typeface="Garamond" panose="02020404030301010803" pitchFamily="18" charset="0"/>
              </a:rPr>
              <a:t>sapply</a:t>
            </a:r>
            <a:r>
              <a:rPr lang="en-US" altLang="en-US" sz="1900" b="0" dirty="0">
                <a:solidFill>
                  <a:schemeClr val="tx2">
                    <a:lumMod val="75000"/>
                  </a:schemeClr>
                </a:solidFill>
                <a:latin typeface="Garamond" panose="02020404030301010803" pitchFamily="18" charset="0"/>
              </a:rPr>
              <a:t> to calculate the standard deviation of all columns </a:t>
            </a:r>
          </a:p>
          <a:p>
            <a:pPr>
              <a:buFont typeface="Wingdings" panose="05000000000000000000" pitchFamily="2" charset="2"/>
              <a:buChar char="§"/>
            </a:pPr>
            <a:endParaRPr lang="en-US" altLang="en-US" sz="19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1900" b="0" dirty="0">
                <a:solidFill>
                  <a:schemeClr val="tx2">
                    <a:lumMod val="75000"/>
                  </a:schemeClr>
                </a:solidFill>
                <a:latin typeface="Garamond" panose="02020404030301010803" pitchFamily="18" charset="0"/>
              </a:rPr>
              <a:t>The alternative solution was to use the </a:t>
            </a:r>
            <a:r>
              <a:rPr lang="en-US" altLang="en-US" sz="1900" b="0" dirty="0" err="1">
                <a:solidFill>
                  <a:schemeClr val="tx2">
                    <a:lumMod val="75000"/>
                  </a:schemeClr>
                </a:solidFill>
                <a:latin typeface="Garamond" panose="02020404030301010803" pitchFamily="18" charset="0"/>
              </a:rPr>
              <a:t>summerise</a:t>
            </a:r>
            <a:r>
              <a:rPr lang="en-US" altLang="en-US" sz="1900" b="0" dirty="0">
                <a:solidFill>
                  <a:schemeClr val="tx2">
                    <a:lumMod val="75000"/>
                  </a:schemeClr>
                </a:solidFill>
                <a:latin typeface="Garamond" panose="02020404030301010803" pitchFamily="18" charset="0"/>
              </a:rPr>
              <a:t>( ) function and list all variables explicitly (which can be tedious when there are too many columns )</a:t>
            </a:r>
          </a:p>
        </p:txBody>
      </p:sp>
      <p:pic>
        <p:nvPicPr>
          <p:cNvPr id="2" name="4_4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1163" y="4370388"/>
            <a:ext cx="487362" cy="487362"/>
          </a:xfrm>
          <a:prstGeom prst="rect">
            <a:avLst/>
          </a:prstGeom>
        </p:spPr>
      </p:pic>
    </p:spTree>
    <p:extLst>
      <p:ext uri="{BB962C8B-B14F-4D97-AF65-F5344CB8AC3E}">
        <p14:creationId xmlns:p14="http://schemas.microsoft.com/office/powerpoint/2010/main" val="477481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latin typeface="Garamond" panose="02020404030301010803" pitchFamily="18" charset="0"/>
              </a:rPr>
              <a:t>Example: </a:t>
            </a:r>
            <a:r>
              <a:rPr lang="en-US" dirty="0" err="1">
                <a:solidFill>
                  <a:schemeClr val="tx2">
                    <a:lumMod val="75000"/>
                  </a:schemeClr>
                </a:solidFill>
                <a:latin typeface="Garamond" panose="02020404030301010803" pitchFamily="18" charset="0"/>
              </a:rPr>
              <a:t>sapply</a:t>
            </a:r>
            <a:r>
              <a:rPr lang="en-US" dirty="0">
                <a:solidFill>
                  <a:schemeClr val="tx2">
                    <a:lumMod val="75000"/>
                  </a:schemeClr>
                </a:solidFill>
                <a:latin typeface="Garamond" panose="02020404030301010803" pitchFamily="18" charset="0"/>
              </a:rPr>
              <a:t>( ) Function</a:t>
            </a:r>
            <a:endParaRPr lang="en-US" dirty="0">
              <a:latin typeface="Garamond" panose="02020404030301010803" pitchFamily="18" charset="0"/>
            </a:endParaRPr>
          </a:p>
        </p:txBody>
      </p:sp>
      <p:sp>
        <p:nvSpPr>
          <p:cNvPr id="3" name="Rectangle 2"/>
          <p:cNvSpPr/>
          <p:nvPr/>
        </p:nvSpPr>
        <p:spPr>
          <a:xfrm>
            <a:off x="930442" y="1374141"/>
            <a:ext cx="7828547" cy="2672526"/>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(ISLR)</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dplyr</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Temp=Wage[</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c</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"year"</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"age"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logwage</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"wage"</a:t>
            </a:r>
            <a:r>
              <a:rPr lang="en-US" sz="1400" dirty="0">
                <a:latin typeface="Consolas" panose="020B0609020204030204" pitchFamily="49" charset="0"/>
                <a:ea typeface="Cambria" panose="02040503050406030204" pitchFamily="18" charset="0"/>
                <a:cs typeface="Times New Roman" panose="02020603050405020304" pitchFamily="18" charset="0"/>
              </a:rPr>
              <a:t>)]</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sapply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Temp,sd</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Apply </a:t>
            </a:r>
            <a:r>
              <a:rPr lang="en-US" sz="14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sd</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function to all columns</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year        age    </a:t>
            </a:r>
            <a:r>
              <a:rPr lang="en-US" sz="1400" dirty="0" err="1">
                <a:latin typeface="Consolas" panose="020B0609020204030204" pitchFamily="49" charset="0"/>
                <a:ea typeface="Cambria" panose="02040503050406030204" pitchFamily="18" charset="0"/>
                <a:cs typeface="Times New Roman" panose="02020603050405020304" pitchFamily="18" charset="0"/>
              </a:rPr>
              <a:t>logwage</a:t>
            </a:r>
            <a:r>
              <a:rPr lang="en-US" sz="1400" dirty="0">
                <a:latin typeface="Consolas" panose="020B0609020204030204" pitchFamily="49" charset="0"/>
                <a:ea typeface="Cambria" panose="02040503050406030204" pitchFamily="18" charset="0"/>
                <a:cs typeface="Times New Roman" panose="02020603050405020304" pitchFamily="18" charset="0"/>
              </a:rPr>
              <a:t>       wage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2.0261673 11.5424056  0.3517526 41.7285955</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Wage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select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"year"</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"age"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logwage</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"wage"</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%&gt;%</a:t>
            </a:r>
            <a:r>
              <a:rPr lang="en-US" sz="14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14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sapply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sd</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#more efficient</a:t>
            </a:r>
            <a:endParaRPr lang="en-US" sz="14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year        age    </a:t>
            </a:r>
            <a:r>
              <a:rPr lang="en-US" sz="1400" dirty="0" err="1">
                <a:latin typeface="Consolas" panose="020B0609020204030204" pitchFamily="49" charset="0"/>
                <a:ea typeface="Cambria" panose="02040503050406030204" pitchFamily="18" charset="0"/>
                <a:cs typeface="Times New Roman" panose="02020603050405020304" pitchFamily="18" charset="0"/>
              </a:rPr>
              <a:t>logwage</a:t>
            </a:r>
            <a:r>
              <a:rPr lang="en-US" sz="1400" dirty="0">
                <a:latin typeface="Consolas" panose="020B0609020204030204" pitchFamily="49" charset="0"/>
                <a:ea typeface="Cambria" panose="02040503050406030204" pitchFamily="18" charset="0"/>
                <a:cs typeface="Times New Roman" panose="02020603050405020304" pitchFamily="18" charset="0"/>
              </a:rPr>
              <a:t>       wage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2.0261673 11.5424056  0.3517526 41.7285955</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2" name="4_4_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0675" y="4513263"/>
            <a:ext cx="487363" cy="487362"/>
          </a:xfrm>
          <a:prstGeom prst="rect">
            <a:avLst/>
          </a:prstGeom>
        </p:spPr>
      </p:pic>
    </p:spTree>
    <p:extLst>
      <p:ext uri="{BB962C8B-B14F-4D97-AF65-F5344CB8AC3E}">
        <p14:creationId xmlns:p14="http://schemas.microsoft.com/office/powerpoint/2010/main" val="33406400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5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Two-way Frequency Tables</a:t>
            </a:r>
            <a:endParaRPr lang="en-US" dirty="0">
              <a:latin typeface="Garamond" panose="02020404030301010803" pitchFamily="18" charset="0"/>
            </a:endParaRPr>
          </a:p>
        </p:txBody>
      </p:sp>
      <p:sp>
        <p:nvSpPr>
          <p:cNvPr id="5" name="Content Placeholder 4"/>
          <p:cNvSpPr>
            <a:spLocks noGrp="1"/>
          </p:cNvSpPr>
          <p:nvPr>
            <p:ph sz="half" idx="1"/>
          </p:nvPr>
        </p:nvSpPr>
        <p:spPr>
          <a:xfrm>
            <a:off x="1451968" y="869986"/>
            <a:ext cx="7162643" cy="3756408"/>
          </a:xfrm>
        </p:spPr>
        <p:txBody>
          <a:bodyPr>
            <a:noAutofit/>
          </a:bodyPr>
          <a:lstStyle/>
          <a:p>
            <a:pPr>
              <a:buFont typeface="Wingdings" panose="05000000000000000000" pitchFamily="2" charset="2"/>
              <a:buChar char="§"/>
            </a:pPr>
            <a:r>
              <a:rPr lang="en-US" sz="1900" b="0" dirty="0">
                <a:solidFill>
                  <a:schemeClr val="tx2">
                    <a:lumMod val="75000"/>
                  </a:schemeClr>
                </a:solidFill>
                <a:latin typeface="Garamond" panose="02020404030301010803" pitchFamily="18" charset="0"/>
              </a:rPr>
              <a:t>For categorical variables, as we have seen, univariate frequency tables can be complied using the summary( ) function.</a:t>
            </a:r>
          </a:p>
          <a:p>
            <a:pPr>
              <a:buFont typeface="Wingdings" panose="05000000000000000000" pitchFamily="2" charset="2"/>
              <a:buChar char="§"/>
            </a:pPr>
            <a:endParaRPr lang="en-US" sz="19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sz="1900" b="0" dirty="0">
                <a:solidFill>
                  <a:schemeClr val="tx2">
                    <a:lumMod val="75000"/>
                  </a:schemeClr>
                </a:solidFill>
                <a:latin typeface="Garamond" panose="02020404030301010803" pitchFamily="18" charset="0"/>
              </a:rPr>
              <a:t>In many cases, we might want to examine the frequency distribution of one categorical variable with regards to another variable.</a:t>
            </a:r>
          </a:p>
          <a:p>
            <a:pPr>
              <a:buFont typeface="Wingdings" panose="05000000000000000000" pitchFamily="2" charset="2"/>
              <a:buChar char="§"/>
            </a:pPr>
            <a:endParaRPr lang="en-US" sz="19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sz="1900" b="0" dirty="0">
                <a:solidFill>
                  <a:schemeClr val="tx2">
                    <a:lumMod val="75000"/>
                  </a:schemeClr>
                </a:solidFill>
                <a:latin typeface="Garamond" panose="02020404030301010803" pitchFamily="18" charset="0"/>
              </a:rPr>
              <a:t>Table ( ) is a function that can be used to compile Two-way Frequency Tables</a:t>
            </a:r>
          </a:p>
          <a:p>
            <a:pPr>
              <a:buFont typeface="Wingdings" panose="05000000000000000000" pitchFamily="2" charset="2"/>
              <a:buChar char="§"/>
            </a:pPr>
            <a:endParaRPr lang="en-US" sz="19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sz="1900" b="0" dirty="0">
                <a:solidFill>
                  <a:schemeClr val="tx2">
                    <a:lumMod val="75000"/>
                  </a:schemeClr>
                </a:solidFill>
                <a:latin typeface="Garamond" panose="02020404030301010803" pitchFamily="18" charset="0"/>
              </a:rPr>
              <a:t>Example: Show the breakdown of the health insurance status of individuals (univariate table). Show the same by additionally considering the martial status (two-way table) </a:t>
            </a:r>
          </a:p>
        </p:txBody>
      </p:sp>
      <p:pic>
        <p:nvPicPr>
          <p:cNvPr id="2" name="4_4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5588" y="4578350"/>
            <a:ext cx="487362" cy="487363"/>
          </a:xfrm>
          <a:prstGeom prst="rect">
            <a:avLst/>
          </a:prstGeom>
        </p:spPr>
      </p:pic>
    </p:spTree>
    <p:extLst>
      <p:ext uri="{BB962C8B-B14F-4D97-AF65-F5344CB8AC3E}">
        <p14:creationId xmlns:p14="http://schemas.microsoft.com/office/powerpoint/2010/main" val="14304868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4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Example</a:t>
            </a:r>
            <a:endParaRPr lang="en-US" dirty="0">
              <a:latin typeface="Garamond" panose="02020404030301010803" pitchFamily="18" charset="0"/>
            </a:endParaRPr>
          </a:p>
        </p:txBody>
      </p:sp>
      <p:sp>
        <p:nvSpPr>
          <p:cNvPr id="2" name="Rectangle 1"/>
          <p:cNvSpPr/>
          <p:nvPr/>
        </p:nvSpPr>
        <p:spPr>
          <a:xfrm>
            <a:off x="1307432" y="1125721"/>
            <a:ext cx="7836568" cy="3318857"/>
          </a:xfrm>
          <a:prstGeom prst="rect">
            <a:avLst/>
          </a:prstGeom>
        </p:spPr>
        <p:txBody>
          <a:bodyPr wrap="square">
            <a:spAutoFit/>
          </a:bodyPr>
          <a:lstStyle/>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health_ins</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1. Yes  2. No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2083    917</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table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health_ins</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Yes  2. No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2083    917</a:t>
            </a:r>
          </a:p>
          <a:p>
            <a:pPr latinLnBrk="1">
              <a:spcAft>
                <a:spcPts val="1000"/>
              </a:spcAft>
            </a:pPr>
            <a:r>
              <a:rPr lang="en-US" sz="14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table</a:t>
            </a:r>
            <a:r>
              <a:rPr lang="en-US" sz="1400" dirty="0">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health_ins</a:t>
            </a:r>
            <a:r>
              <a:rPr lang="en-US" sz="1400" dirty="0">
                <a:latin typeface="Consolas" panose="020B0609020204030204" pitchFamily="49" charset="0"/>
                <a:ea typeface="Cambria" panose="02040503050406030204" pitchFamily="18" charset="0"/>
                <a:cs typeface="Times New Roman" panose="02020603050405020304" pitchFamily="18" charset="0"/>
              </a:rPr>
              <a:t>, </a:t>
            </a:r>
            <a:r>
              <a:rPr lang="en-US" sz="1400" dirty="0" err="1">
                <a:latin typeface="Consolas" panose="020B0609020204030204" pitchFamily="49" charset="0"/>
                <a:ea typeface="Cambria" panose="02040503050406030204" pitchFamily="18" charset="0"/>
                <a:cs typeface="Times New Roman" panose="02020603050405020304" pitchFamily="18" charset="0"/>
              </a:rPr>
              <a:t>Wage</a:t>
            </a:r>
            <a:r>
              <a:rPr lang="en-US" sz="14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1400" dirty="0" err="1">
                <a:latin typeface="Consolas" panose="020B0609020204030204" pitchFamily="49" charset="0"/>
                <a:ea typeface="Cambria" panose="02040503050406030204" pitchFamily="18" charset="0"/>
                <a:cs typeface="Times New Roman" panose="02020603050405020304" pitchFamily="18" charset="0"/>
              </a:rPr>
              <a:t>maritl</a:t>
            </a:r>
            <a:r>
              <a:rPr lang="en-US" sz="1400" dirty="0">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r>
              <a:rPr lang="en-US" sz="1400" dirty="0">
                <a:latin typeface="Consolas" panose="020B0609020204030204" pitchFamily="49" charset="0"/>
                <a:ea typeface="Cambria" panose="02040503050406030204" pitchFamily="18" charset="0"/>
                <a:cs typeface="Times New Roman" panose="02020603050405020304" pitchFamily="18" charset="0"/>
              </a:rPr>
              <a:t>##         </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Never Married 2. Married 3. Widowed 4. Divorced 5. Separated</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1. Yes              395       1488         14         151           35</a:t>
            </a:r>
            <a:br>
              <a:rPr lang="en-US" sz="1400" dirty="0">
                <a:latin typeface="Consolas" panose="020B0609020204030204" pitchFamily="49" charset="0"/>
                <a:ea typeface="Cambria" panose="02040503050406030204" pitchFamily="18" charset="0"/>
                <a:cs typeface="Times New Roman" panose="02020603050405020304" pitchFamily="18" charset="0"/>
              </a:rPr>
            </a:br>
            <a:r>
              <a:rPr lang="en-US" sz="1400" dirty="0">
                <a:latin typeface="Consolas" panose="020B0609020204030204" pitchFamily="49" charset="0"/>
                <a:ea typeface="Cambria" panose="02040503050406030204" pitchFamily="18" charset="0"/>
                <a:cs typeface="Times New Roman" panose="02020603050405020304" pitchFamily="18" charset="0"/>
              </a:rPr>
              <a:t>##   2. No               253        586          5          53           20</a:t>
            </a:r>
            <a:endParaRPr lang="en-US" sz="14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3" name="4_4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363" y="4460875"/>
            <a:ext cx="487362" cy="487363"/>
          </a:xfrm>
          <a:prstGeom prst="rect">
            <a:avLst/>
          </a:prstGeom>
        </p:spPr>
      </p:pic>
    </p:spTree>
    <p:extLst>
      <p:ext uri="{BB962C8B-B14F-4D97-AF65-F5344CB8AC3E}">
        <p14:creationId xmlns:p14="http://schemas.microsoft.com/office/powerpoint/2010/main" val="30392970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8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a:solidFill>
                  <a:schemeClr val="tx2">
                    <a:lumMod val="75000"/>
                  </a:schemeClr>
                </a:solidFill>
                <a:latin typeface="Garamond" panose="02020404030301010803" pitchFamily="18" charset="0"/>
              </a:rPr>
              <a:t>Data Visualization</a:t>
            </a:r>
            <a:endParaRPr lang="en-US" dirty="0">
              <a:latin typeface="Garamond" panose="02020404030301010803" pitchFamily="18" charset="0"/>
            </a:endParaRPr>
          </a:p>
        </p:txBody>
      </p:sp>
      <p:sp>
        <p:nvSpPr>
          <p:cNvPr id="5" name="Content Placeholder 4"/>
          <p:cNvSpPr>
            <a:spLocks noGrp="1"/>
          </p:cNvSpPr>
          <p:nvPr>
            <p:ph sz="half" idx="1"/>
          </p:nvPr>
        </p:nvSpPr>
        <p:spPr>
          <a:xfrm>
            <a:off x="1524000" y="884172"/>
            <a:ext cx="7467443" cy="3756408"/>
          </a:xfrm>
        </p:spPr>
        <p:txBody>
          <a:bodyPr>
            <a:noAutofit/>
          </a:bodyPr>
          <a:lstStyle/>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Data visualization comes with several key advantages, including the followings:</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r>
              <a:rPr lang="en-US" altLang="en-US" sz="2000" b="0" dirty="0">
                <a:solidFill>
                  <a:schemeClr val="tx2">
                    <a:lumMod val="75000"/>
                  </a:schemeClr>
                </a:solidFill>
                <a:latin typeface="Garamond" panose="02020404030301010803" pitchFamily="18" charset="0"/>
              </a:rPr>
              <a:t>It allows users see several different perspectives of the data. </a:t>
            </a:r>
          </a:p>
          <a:p>
            <a:r>
              <a:rPr lang="en-US" altLang="en-US" sz="2000" b="0" dirty="0">
                <a:solidFill>
                  <a:schemeClr val="tx2">
                    <a:lumMod val="75000"/>
                  </a:schemeClr>
                </a:solidFill>
                <a:latin typeface="Garamond" panose="02020404030301010803" pitchFamily="18" charset="0"/>
              </a:rPr>
              <a:t>It makes it possible to interpret vast amounts of data </a:t>
            </a:r>
          </a:p>
          <a:p>
            <a:r>
              <a:rPr lang="en-US" altLang="en-US" sz="2000" b="0" dirty="0">
                <a:solidFill>
                  <a:schemeClr val="tx2">
                    <a:lumMod val="75000"/>
                  </a:schemeClr>
                </a:solidFill>
                <a:latin typeface="Garamond" panose="02020404030301010803" pitchFamily="18" charset="0"/>
              </a:rPr>
              <a:t>It offers the ability to note exceptions in the data.</a:t>
            </a:r>
          </a:p>
          <a:p>
            <a:r>
              <a:rPr lang="en-US" altLang="en-US" sz="2000" b="0" dirty="0">
                <a:solidFill>
                  <a:schemeClr val="tx2">
                    <a:lumMod val="75000"/>
                  </a:schemeClr>
                </a:solidFill>
                <a:latin typeface="Garamond" panose="02020404030301010803" pitchFamily="18" charset="0"/>
              </a:rPr>
              <a:t>It allows the user to analyze visual patterns in the data. </a:t>
            </a:r>
          </a:p>
          <a:p>
            <a:pPr>
              <a:buFont typeface="Wingdings" panose="05000000000000000000" pitchFamily="2" charset="2"/>
              <a:buChar char="§"/>
            </a:pPr>
            <a:endParaRPr lang="en-US" altLang="en-US" sz="2000" b="0" dirty="0">
              <a:solidFill>
                <a:schemeClr val="tx2">
                  <a:lumMod val="75000"/>
                </a:schemeClr>
              </a:solidFill>
              <a:latin typeface="Garamond" panose="02020404030301010803" pitchFamily="18" charset="0"/>
            </a:endParaRPr>
          </a:p>
          <a:p>
            <a:pPr>
              <a:buFont typeface="Wingdings" panose="05000000000000000000" pitchFamily="2" charset="2"/>
              <a:buChar char="§"/>
            </a:pPr>
            <a:r>
              <a:rPr lang="en-US" altLang="en-US" sz="2000" b="0" dirty="0">
                <a:solidFill>
                  <a:schemeClr val="tx2">
                    <a:lumMod val="75000"/>
                  </a:schemeClr>
                </a:solidFill>
                <a:latin typeface="Garamond" panose="02020404030301010803" pitchFamily="18" charset="0"/>
              </a:rPr>
              <a:t>So far, we have examined some basic visualization methods such as histogram, scatterplots plot, boxplot, and correlation plot.</a:t>
            </a:r>
          </a:p>
        </p:txBody>
      </p:sp>
      <p:pic>
        <p:nvPicPr>
          <p:cNvPr id="2" name="4_4_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0850" y="4540250"/>
            <a:ext cx="487363" cy="487363"/>
          </a:xfrm>
          <a:prstGeom prst="rect">
            <a:avLst/>
          </a:prstGeom>
        </p:spPr>
      </p:pic>
    </p:spTree>
    <p:extLst>
      <p:ext uri="{BB962C8B-B14F-4D97-AF65-F5344CB8AC3E}">
        <p14:creationId xmlns:p14="http://schemas.microsoft.com/office/powerpoint/2010/main" val="1872971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7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29469</TotalTime>
  <Words>2479</Words>
  <Application>Microsoft Office PowerPoint</Application>
  <PresentationFormat>On-screen Show (16:9)</PresentationFormat>
  <Paragraphs>127</Paragraphs>
  <Slides>17</Slides>
  <Notes>17</Notes>
  <HiddenSlides>0</HiddenSlides>
  <MMClips>16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 Black</vt:lpstr>
      <vt:lpstr>Calibri</vt:lpstr>
      <vt:lpstr>Cambria</vt:lpstr>
      <vt:lpstr>Consolas</vt:lpstr>
      <vt:lpstr>Garamond</vt:lpstr>
      <vt:lpstr>Times New Roman</vt:lpstr>
      <vt:lpstr>Wingdings</vt:lpstr>
      <vt:lpstr>Office Theme</vt:lpstr>
      <vt:lpstr>Data Exploration </vt:lpstr>
      <vt:lpstr>Data Exploration</vt:lpstr>
      <vt:lpstr>Data Exploration: Descriptive Statistics </vt:lpstr>
      <vt:lpstr>Example: summary() function</vt:lpstr>
      <vt:lpstr>sapply( ) Function</vt:lpstr>
      <vt:lpstr>Example: sapply( ) Function</vt:lpstr>
      <vt:lpstr>Two-way Frequency Tables</vt:lpstr>
      <vt:lpstr>Example</vt:lpstr>
      <vt:lpstr>Data Visualization</vt:lpstr>
      <vt:lpstr>Example</vt:lpstr>
      <vt:lpstr>Example</vt:lpstr>
      <vt:lpstr>Example</vt:lpstr>
      <vt:lpstr>Example</vt:lpstr>
      <vt:lpstr>Example</vt:lpstr>
      <vt:lpstr>Example</vt:lpstr>
      <vt:lpstr>Example</vt:lpstr>
      <vt:lpstr> “By visualizing information, we turn it into a landscape that you can explore with your eyes. A sort of information map. And when you’re lost in information, an information map is kind of useful.”          – David McCandless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297</cp:revision>
  <dcterms:created xsi:type="dcterms:W3CDTF">2016-02-11T18:06:46Z</dcterms:created>
  <dcterms:modified xsi:type="dcterms:W3CDTF">2018-10-28T02:18:37Z</dcterms:modified>
</cp:coreProperties>
</file>